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351" r:id="rId2"/>
    <p:sldId id="772" r:id="rId3"/>
    <p:sldId id="818" r:id="rId4"/>
    <p:sldId id="819" r:id="rId5"/>
    <p:sldId id="820" r:id="rId6"/>
    <p:sldId id="725" r:id="rId7"/>
    <p:sldId id="817" r:id="rId8"/>
    <p:sldId id="821" r:id="rId9"/>
    <p:sldId id="771" r:id="rId10"/>
    <p:sldId id="822" r:id="rId11"/>
    <p:sldId id="823" r:id="rId12"/>
    <p:sldId id="824" r:id="rId13"/>
    <p:sldId id="825" r:id="rId14"/>
    <p:sldId id="826" r:id="rId15"/>
    <p:sldId id="827" r:id="rId16"/>
    <p:sldId id="777" r:id="rId17"/>
    <p:sldId id="828" r:id="rId18"/>
    <p:sldId id="829" r:id="rId19"/>
    <p:sldId id="831" r:id="rId20"/>
    <p:sldId id="799" r:id="rId21"/>
    <p:sldId id="800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304B92B-FF6A-C343-B558-84EC05AA4655}">
          <p14:sldIdLst>
            <p14:sldId id="351"/>
            <p14:sldId id="772"/>
            <p14:sldId id="818"/>
            <p14:sldId id="819"/>
            <p14:sldId id="820"/>
            <p14:sldId id="725"/>
          </p14:sldIdLst>
        </p14:section>
        <p14:section name="Model+Example" id="{B002E6FC-7249-4E45-8D96-430C3C3CFAB3}">
          <p14:sldIdLst>
            <p14:sldId id="817"/>
            <p14:sldId id="821"/>
            <p14:sldId id="771"/>
            <p14:sldId id="822"/>
            <p14:sldId id="823"/>
            <p14:sldId id="824"/>
            <p14:sldId id="825"/>
            <p14:sldId id="826"/>
            <p14:sldId id="827"/>
          </p14:sldIdLst>
        </p14:section>
        <p14:section name="Results" id="{DB555245-65D5-6944-86CB-766B9108D645}">
          <p14:sldIdLst>
            <p14:sldId id="777"/>
            <p14:sldId id="828"/>
            <p14:sldId id="829"/>
            <p14:sldId id="831"/>
          </p14:sldIdLst>
        </p14:section>
        <p14:section name="Conclusions" id="{D3534B72-2666-A04B-A954-FD941D4F23B5}">
          <p14:sldIdLst>
            <p14:sldId id="799"/>
            <p14:sldId id="80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12B"/>
    <a:srgbClr val="E5E5E5"/>
    <a:srgbClr val="8C1515"/>
    <a:srgbClr val="E3E9EF"/>
    <a:srgbClr val="F2F2F2"/>
    <a:srgbClr val="99AFDC"/>
    <a:srgbClr val="9D9D9D"/>
    <a:srgbClr val="CCD7EE"/>
    <a:srgbClr val="6DDC12"/>
    <a:srgbClr val="598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0" autoAdjust="0"/>
    <p:restoredTop sz="88185" autoAdjust="0"/>
  </p:normalViewPr>
  <p:slideViewPr>
    <p:cSldViewPr snapToGrid="0">
      <p:cViewPr varScale="1">
        <p:scale>
          <a:sx n="87" d="100"/>
          <a:sy n="87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1917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40AB6-8EF0-47B8-A0C9-FE7DA5E5F901}" type="datetimeFigureOut">
              <a:rPr lang="en-US" smtClean="0"/>
              <a:t>3/22/21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71DB1-053D-46AE-9B5A-7FC70BBFB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4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8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53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86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885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60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38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176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745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0356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55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107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59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732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19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98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 consider a more realistic version of personalized pricing we term feature-based</a:t>
            </a:r>
          </a:p>
          <a:p>
            <a:r>
              <a:rPr lang="en-US" dirty="0">
                <a:solidFill>
                  <a:schemeClr val="tx2"/>
                </a:solidFill>
              </a:rPr>
              <a:t>pricing, and show how to transform our previous bounds into bounds on the value of</a:t>
            </a:r>
          </a:p>
          <a:p>
            <a:r>
              <a:rPr lang="en-US" dirty="0">
                <a:solidFill>
                  <a:schemeClr val="tx2"/>
                </a:solidFill>
              </a:rPr>
              <a:t>feature-based pricing over single price strategies (cf. Lemma 9 and Theorem 5) via a</a:t>
            </a:r>
          </a:p>
          <a:p>
            <a:r>
              <a:rPr lang="en-US" dirty="0">
                <a:solidFill>
                  <a:schemeClr val="tx2"/>
                </a:solidFill>
              </a:rPr>
              <a:t>novel extension theorem. These bounds makes explicit the relationship between the</a:t>
            </a:r>
          </a:p>
          <a:p>
            <a:r>
              <a:rPr lang="en-US" dirty="0">
                <a:solidFill>
                  <a:schemeClr val="tx2"/>
                </a:solidFill>
              </a:rPr>
              <a:t>accuracy of a sellers prediction model, and value of personalized pricing in a market.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72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33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87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21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2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5D7061D-6517-48D9-BF7E-A65086A3BC7B}"/>
              </a:ext>
            </a:extLst>
          </p:cNvPr>
          <p:cNvSpPr/>
          <p:nvPr userDrawn="1"/>
        </p:nvSpPr>
        <p:spPr>
          <a:xfrm>
            <a:off x="695664" y="1541834"/>
            <a:ext cx="7772400" cy="1461852"/>
          </a:xfrm>
          <a:prstGeom prst="rect">
            <a:avLst/>
          </a:prstGeom>
          <a:solidFill>
            <a:srgbClr val="E3E9EF">
              <a:alpha val="35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5438"/>
            <a:ext cx="7772400" cy="2387600"/>
          </a:xfrm>
        </p:spPr>
        <p:txBody>
          <a:bodyPr anchor="b">
            <a:normAutofit/>
          </a:bodyPr>
          <a:lstStyle>
            <a:lvl1pPr algn="ctr"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85113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FA069F7-AEA1-4B59-94FD-01611E9A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19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7FB44-C771-411B-92E2-DE3B48B402D1}"/>
              </a:ext>
            </a:extLst>
          </p:cNvPr>
          <p:cNvCxnSpPr/>
          <p:nvPr userDrawn="1"/>
        </p:nvCxnSpPr>
        <p:spPr>
          <a:xfrm>
            <a:off x="685800" y="547710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2D48E4-DD82-4D47-89FC-46C3D460284E}"/>
              </a:ext>
            </a:extLst>
          </p:cNvPr>
          <p:cNvCxnSpPr/>
          <p:nvPr userDrawn="1"/>
        </p:nvCxnSpPr>
        <p:spPr>
          <a:xfrm>
            <a:off x="685032" y="1475265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1A82CE6-3C2F-4D32-BC14-6C7A8AD7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4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30254"/>
            <a:ext cx="7886700" cy="853810"/>
          </a:xfrm>
          <a:solidFill>
            <a:srgbClr val="E3E9EF">
              <a:alpha val="35000"/>
            </a:srgbClr>
          </a:solidFill>
          <a:ln w="38100">
            <a:solidFill>
              <a:schemeClr val="bg1"/>
            </a:solidFill>
          </a:ln>
        </p:spPr>
        <p:txBody>
          <a:bodyPr anchor="b">
            <a:normAutofit/>
          </a:bodyPr>
          <a:lstStyle>
            <a:lvl1pPr>
              <a:defRPr sz="4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13798"/>
            <a:ext cx="7886700" cy="1931158"/>
          </a:xfrm>
          <a:solidFill>
            <a:schemeClr val="bg1">
              <a:alpha val="35000"/>
            </a:schemeClr>
          </a:solidFill>
        </p:spPr>
        <p:txBody>
          <a:bodyPr tIns="182880" bIns="182880" anchor="ctr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4966C40-46F7-43D5-8860-569505DD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4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8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BB1-4928-4E9D-9DB6-EF80CA07FC99}"/>
              </a:ext>
            </a:extLst>
          </p:cNvPr>
          <p:cNvCxnSpPr/>
          <p:nvPr userDrawn="1"/>
        </p:nvCxnSpPr>
        <p:spPr>
          <a:xfrm>
            <a:off x="685800" y="547710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613F5E-04A5-4ABA-9248-001EB377C8BC}"/>
              </a:ext>
            </a:extLst>
          </p:cNvPr>
          <p:cNvCxnSpPr/>
          <p:nvPr userDrawn="1"/>
        </p:nvCxnSpPr>
        <p:spPr>
          <a:xfrm>
            <a:off x="685032" y="1475265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343CD99-9A38-404B-905D-00E2D0B3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84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B822D2C-26F0-4D38-B3F5-534F7EDA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3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36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Loot Box Pricing and Design     POMS 2021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0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hamilton-pitt.github.io/" TargetMode="External"/><Relationship Id="rId4" Type="http://schemas.openxmlformats.org/officeDocument/2006/relationships/hyperlink" Target="https://pubsonline.informs.org/doi/10.1287/mnsc.2020.374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E054-6BC0-4FDD-B359-7288E6E41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1647"/>
            <a:ext cx="7772400" cy="13826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  <a:spcAft>
                <a:spcPts val="1200"/>
              </a:spcAft>
            </a:pPr>
            <a:r>
              <a:rPr lang="en-US" sz="3800" dirty="0"/>
              <a:t>Loot Box Pricing and Design</a:t>
            </a:r>
            <a:endParaRPr lang="en-US" sz="2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00F137-EF63-4D7B-B4D0-8B22D997918D}"/>
              </a:ext>
            </a:extLst>
          </p:cNvPr>
          <p:cNvSpPr txBox="1"/>
          <p:nvPr/>
        </p:nvSpPr>
        <p:spPr>
          <a:xfrm>
            <a:off x="3913220" y="4874458"/>
            <a:ext cx="1364476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POMS 2021</a:t>
            </a:r>
          </a:p>
          <a:p>
            <a:pPr algn="ctr"/>
            <a:r>
              <a:rPr lang="en-US" sz="500" dirty="0"/>
              <a:t> 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AD5053-EAE3-47CC-B0EA-F8D2A7641996}"/>
              </a:ext>
            </a:extLst>
          </p:cNvPr>
          <p:cNvSpPr/>
          <p:nvPr/>
        </p:nvSpPr>
        <p:spPr>
          <a:xfrm>
            <a:off x="216049" y="3126818"/>
            <a:ext cx="84654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solidFill>
                  <a:schemeClr val="tx2"/>
                </a:solidFill>
              </a:rPr>
              <a:t>Presenter: Michael L. Hamilton</a:t>
            </a:r>
          </a:p>
          <a:p>
            <a:pPr algn="ctr"/>
            <a:r>
              <a:rPr lang="en-US" sz="2200" b="1" dirty="0">
                <a:solidFill>
                  <a:schemeClr val="accent1"/>
                </a:solidFill>
              </a:rPr>
              <a:t>Joint w/: </a:t>
            </a:r>
            <a:r>
              <a:rPr lang="en-US" sz="2200" b="1" dirty="0" err="1">
                <a:solidFill>
                  <a:schemeClr val="accent1"/>
                </a:solidFill>
              </a:rPr>
              <a:t>Ningyuan</a:t>
            </a:r>
            <a:r>
              <a:rPr lang="en-US" sz="2200" b="1" dirty="0">
                <a:solidFill>
                  <a:schemeClr val="accent1"/>
                </a:solidFill>
              </a:rPr>
              <a:t> Chen, Adam N. </a:t>
            </a:r>
            <a:r>
              <a:rPr lang="en-US" sz="2200" b="1" dirty="0" err="1">
                <a:solidFill>
                  <a:schemeClr val="accent1"/>
                </a:solidFill>
              </a:rPr>
              <a:t>Elmachtoub</a:t>
            </a:r>
            <a:r>
              <a:rPr lang="en-US" sz="2200" b="1" dirty="0">
                <a:solidFill>
                  <a:schemeClr val="accent1"/>
                </a:solidFill>
              </a:rPr>
              <a:t>, and Xiao Lei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4DF12A-DD99-4BBC-A7CC-4DBFC66B3599}"/>
              </a:ext>
            </a:extLst>
          </p:cNvPr>
          <p:cNvGrpSpPr/>
          <p:nvPr/>
        </p:nvGrpSpPr>
        <p:grpSpPr>
          <a:xfrm>
            <a:off x="2965934" y="4322767"/>
            <a:ext cx="4113292" cy="1247182"/>
            <a:chOff x="1107374" y="4106868"/>
            <a:chExt cx="4113292" cy="1247182"/>
          </a:xfrm>
        </p:grpSpPr>
        <p:pic>
          <p:nvPicPr>
            <p:cNvPr id="2050" name="Picture 2" descr="Image result for columbia university logo">
              <a:extLst>
                <a:ext uri="{FF2B5EF4-FFF2-40B4-BE49-F238E27FC236}">
                  <a16:creationId xmlns:a16="http://schemas.microsoft.com/office/drawing/2014/main" id="{58E9719E-CB96-4F69-A7E7-7444289D5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7374" y="4106868"/>
              <a:ext cx="2942617" cy="436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D70F6CA-01D5-4DC6-9B55-7000A3D41CD1}"/>
                </a:ext>
              </a:extLst>
            </p:cNvPr>
            <p:cNvSpPr/>
            <p:nvPr/>
          </p:nvSpPr>
          <p:spPr>
            <a:xfrm>
              <a:off x="1336627" y="4707719"/>
              <a:ext cx="3884039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Department of IEOR			     	</a:t>
              </a:r>
              <a:endParaRPr lang="en-US" dirty="0">
                <a:solidFill>
                  <a:srgbClr val="8C1515"/>
                </a:solidFill>
              </a:endParaRPr>
            </a:p>
            <a:p>
              <a:r>
                <a:rPr lang="en-US" dirty="0"/>
                <a:t>Data Science Institute</a:t>
              </a:r>
              <a:endParaRPr lang="en-US" dirty="0">
                <a:solidFill>
                  <a:srgbClr val="8C1515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5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48" y="4232826"/>
            <a:ext cx="1556154" cy="1556154"/>
          </a:xfrm>
          <a:prstGeom prst="rect">
            <a:avLst/>
          </a:prstGeom>
        </p:spPr>
      </p:pic>
      <p:pic>
        <p:nvPicPr>
          <p:cNvPr id="1030" name="Picture 6" descr="University of Toronto : Rankings, Fees &amp; Courses Details | Top Universities">
            <a:extLst>
              <a:ext uri="{FF2B5EF4-FFF2-40B4-BE49-F238E27FC236}">
                <a16:creationId xmlns:a16="http://schemas.microsoft.com/office/drawing/2014/main" id="{26C55AB7-CECC-674A-A739-55D1E57D1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383" y="4232826"/>
            <a:ext cx="1856610" cy="185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27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10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006DE3-C327-214C-80E1-BE67859C99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860570" y="2208970"/>
            <a:ext cx="3000759" cy="24588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DFDDB5-D288-3E4F-81E9-CFCA96A25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28" y="2610468"/>
            <a:ext cx="762000" cy="24423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C23D3BB-4378-7442-8E6B-32718D5AA0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55" y="3404944"/>
            <a:ext cx="1295399" cy="11867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73A113-B535-0B4C-BF2E-6C0138215FBA}"/>
              </a:ext>
            </a:extLst>
          </p:cNvPr>
          <p:cNvSpPr txBox="1"/>
          <p:nvPr/>
        </p:nvSpPr>
        <p:spPr>
          <a:xfrm>
            <a:off x="3147249" y="475573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47EA38-779F-3C4F-845B-4DF553ACE136}"/>
              </a:ext>
            </a:extLst>
          </p:cNvPr>
          <p:cNvSpPr txBox="1"/>
          <p:nvPr/>
        </p:nvSpPr>
        <p:spPr>
          <a:xfrm>
            <a:off x="3147248" y="405826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80BD70-FD2F-DE46-87DD-7DF19D9E89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3041054" y="2484504"/>
            <a:ext cx="838200" cy="8674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06407A5-FD32-114F-AF49-1A000A7F2DD8}"/>
              </a:ext>
            </a:extLst>
          </p:cNvPr>
          <p:cNvSpPr txBox="1"/>
          <p:nvPr/>
        </p:nvSpPr>
        <p:spPr>
          <a:xfrm>
            <a:off x="584487" y="1814976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 $9, $2</a:t>
            </a:r>
          </a:p>
        </p:txBody>
      </p:sp>
      <p:graphicFrame>
        <p:nvGraphicFramePr>
          <p:cNvPr id="20" name="表格 12">
            <a:extLst>
              <a:ext uri="{FF2B5EF4-FFF2-40B4-BE49-F238E27FC236}">
                <a16:creationId xmlns:a16="http://schemas.microsoft.com/office/drawing/2014/main" id="{A2EE8672-88BE-334E-9996-7EAB037C7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031370"/>
              </p:ext>
            </p:extLst>
          </p:nvPr>
        </p:nvGraphicFramePr>
        <p:xfrm>
          <a:off x="4562788" y="5052776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$2.99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$6.01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81A6874E-5EDE-F340-9AAA-5AB0CC6B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8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5BAC1C-AB45-CB47-9BE5-3ABC445D58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94254-9AC5-8B43-864C-2AAA30E8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CF163E-E16F-324E-AF2B-C6C6B20DB4B8}"/>
              </a:ext>
            </a:extLst>
          </p:cNvPr>
          <p:cNvSpPr txBox="1"/>
          <p:nvPr/>
        </p:nvSpPr>
        <p:spPr>
          <a:xfrm>
            <a:off x="3201321" y="47360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</a:t>
            </a:r>
          </a:p>
        </p:txBody>
      </p:sp>
      <p:pic>
        <p:nvPicPr>
          <p:cNvPr id="8" name="Picture 2" descr="humb image">
            <a:extLst>
              <a:ext uri="{FF2B5EF4-FFF2-40B4-BE49-F238E27FC236}">
                <a16:creationId xmlns:a16="http://schemas.microsoft.com/office/drawing/2014/main" id="{6687DE26-F20D-E544-98E1-1E8E56E61F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98" b="9501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8" t="4228" r="28022" b="4781"/>
          <a:stretch/>
        </p:blipFill>
        <p:spPr bwMode="auto">
          <a:xfrm>
            <a:off x="2971800" y="3273550"/>
            <a:ext cx="1221250" cy="13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19EF11-2F5F-164E-A2A2-A1BFD22E7387}"/>
              </a:ext>
            </a:extLst>
          </p:cNvPr>
          <p:cNvSpPr txBox="1"/>
          <p:nvPr/>
        </p:nvSpPr>
        <p:spPr>
          <a:xfrm>
            <a:off x="3201320" y="39661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7DEBE871-44CF-3D4F-BF45-0A97AC5F0503}"/>
              </a:ext>
            </a:extLst>
          </p:cNvPr>
          <p:cNvSpPr txBox="1"/>
          <p:nvPr/>
        </p:nvSpPr>
        <p:spPr>
          <a:xfrm>
            <a:off x="1828800" y="25579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($6+$2+$7+$1+</a:t>
            </a:r>
            <a:r>
              <a:rPr lang="en-US" altLang="zh-CN" b="1" dirty="0">
                <a:solidFill>
                  <a:srgbClr val="FF0000"/>
                </a:solidFill>
              </a:rPr>
              <a:t>$0</a:t>
            </a:r>
            <a:r>
              <a:rPr lang="en-US" altLang="zh-CN" dirty="0"/>
              <a:t>+$2)/6=$3</a:t>
            </a:r>
            <a:r>
              <a:rPr lang="en-US" altLang="zh-CN" dirty="0">
                <a:solidFill>
                  <a:srgbClr val="00B050"/>
                </a:solidFill>
              </a:rPr>
              <a:t>&gt;</a:t>
            </a:r>
            <a:r>
              <a:rPr lang="en-US" altLang="zh-CN" dirty="0"/>
              <a:t>$2.99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5C6104-C953-C140-945E-E91357729EB7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$0</a:t>
            </a:r>
            <a:r>
              <a:rPr lang="en-US" dirty="0"/>
              <a:t>, $2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8B9CCEC4-0830-9143-89C8-D2CEBD80DEF1}"/>
                  </a:ext>
                </a:extLst>
              </p:cNvPr>
              <p:cNvSpPr txBox="1"/>
              <p:nvPr/>
            </p:nvSpPr>
            <p:spPr>
              <a:xfrm>
                <a:off x="762000" y="5625376"/>
                <a:ext cx="53264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8B9CCEC4-0830-9143-89C8-D2CEBD80D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625376"/>
                <a:ext cx="532646" cy="453137"/>
              </a:xfrm>
              <a:prstGeom prst="rect">
                <a:avLst/>
              </a:prstGeom>
              <a:blipFill>
                <a:blip r:embed="rId7"/>
                <a:stretch>
                  <a:fillRect l="-2381" r="-9524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>
            <a:extLst>
              <a:ext uri="{FF2B5EF4-FFF2-40B4-BE49-F238E27FC236}">
                <a16:creationId xmlns:a16="http://schemas.microsoft.com/office/drawing/2014/main" id="{156E2670-A4AF-E045-AC9B-6B0FE9EEF5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1409700" y="5625376"/>
            <a:ext cx="838200" cy="867498"/>
          </a:xfrm>
          <a:prstGeom prst="rect">
            <a:avLst/>
          </a:prstGeom>
        </p:spPr>
      </p:pic>
      <p:graphicFrame>
        <p:nvGraphicFramePr>
          <p:cNvPr id="14" name="表格 12">
            <a:extLst>
              <a:ext uri="{FF2B5EF4-FFF2-40B4-BE49-F238E27FC236}">
                <a16:creationId xmlns:a16="http://schemas.microsoft.com/office/drawing/2014/main" id="{FD9917D9-7BD9-4744-BC87-16417C180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3278"/>
              </p:ext>
            </p:extLst>
          </p:nvPr>
        </p:nvGraphicFramePr>
        <p:xfrm>
          <a:off x="4572000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$2.99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$6.01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D1ED7040-F4B9-F948-90F5-04244E853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3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95C67-78D7-FA44-84AF-C48090B9A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74EB29-2043-F948-B3BE-6E6E6742C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77F37-CDF2-DA45-A3C1-725BBE9631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527" y="3385276"/>
            <a:ext cx="1295399" cy="118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529425-BB28-404A-B7EB-BE9CA708CDBA}"/>
              </a:ext>
            </a:extLst>
          </p:cNvPr>
          <p:cNvSpPr txBox="1"/>
          <p:nvPr/>
        </p:nvSpPr>
        <p:spPr>
          <a:xfrm>
            <a:off x="3201321" y="47360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900AB5-A549-3045-A686-B722F353A1D1}"/>
              </a:ext>
            </a:extLst>
          </p:cNvPr>
          <p:cNvSpPr txBox="1"/>
          <p:nvPr/>
        </p:nvSpPr>
        <p:spPr>
          <a:xfrm>
            <a:off x="3172681" y="4038600"/>
            <a:ext cx="294060" cy="38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F592A4C-92BD-E345-972B-E03E5A027A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3095126" y="2464836"/>
            <a:ext cx="838200" cy="867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E97D4E-3A67-A64C-BC91-EF26587C40E2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 $0, $2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8EB02E6F-6B3E-8244-80BD-4317C819EF8D}"/>
                  </a:ext>
                </a:extLst>
              </p:cNvPr>
              <p:cNvSpPr txBox="1"/>
              <p:nvPr/>
            </p:nvSpPr>
            <p:spPr>
              <a:xfrm>
                <a:off x="762000" y="5625376"/>
                <a:ext cx="532646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8EB02E6F-6B3E-8244-80BD-4317C819E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625376"/>
                <a:ext cx="532646" cy="453137"/>
              </a:xfrm>
              <a:prstGeom prst="rect">
                <a:avLst/>
              </a:prstGeom>
              <a:blipFill>
                <a:blip r:embed="rId6"/>
                <a:stretch>
                  <a:fillRect l="-2381" r="-9524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>
            <a:extLst>
              <a:ext uri="{FF2B5EF4-FFF2-40B4-BE49-F238E27FC236}">
                <a16:creationId xmlns:a16="http://schemas.microsoft.com/office/drawing/2014/main" id="{28BBB381-EAAE-7348-BBC1-A4EF1D6C8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1409700" y="5625376"/>
            <a:ext cx="838200" cy="867498"/>
          </a:xfrm>
          <a:prstGeom prst="rect">
            <a:avLst/>
          </a:prstGeom>
        </p:spPr>
      </p:pic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25FC86C6-1B90-6F4D-ACD4-61E430719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418616"/>
              </p:ext>
            </p:extLst>
          </p:nvPr>
        </p:nvGraphicFramePr>
        <p:xfrm>
          <a:off x="4572001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$5.98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$3.02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0CEAA395-2534-5B49-A8BF-5AD0C9B4F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09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7ECAE-07D6-DA43-9168-5495FA0217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354F78-3999-CE4E-AA1D-65D99A9ED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87DF7A-60A4-D648-AB41-BD2CA4DA9B61}"/>
              </a:ext>
            </a:extLst>
          </p:cNvPr>
          <p:cNvSpPr txBox="1"/>
          <p:nvPr/>
        </p:nvSpPr>
        <p:spPr>
          <a:xfrm>
            <a:off x="3201321" y="473606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 </a:t>
            </a:r>
          </a:p>
        </p:txBody>
      </p:sp>
      <p:pic>
        <p:nvPicPr>
          <p:cNvPr id="8" name="Picture 2" descr="humb image">
            <a:extLst>
              <a:ext uri="{FF2B5EF4-FFF2-40B4-BE49-F238E27FC236}">
                <a16:creationId xmlns:a16="http://schemas.microsoft.com/office/drawing/2014/main" id="{3335E793-B051-0344-A68B-20E424A8C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98" b="9501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8" t="4228" r="28022" b="4781"/>
          <a:stretch/>
        </p:blipFill>
        <p:spPr bwMode="auto">
          <a:xfrm>
            <a:off x="2971800" y="3273550"/>
            <a:ext cx="1221250" cy="13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54581B-2DC7-1343-8720-AA3F6E55D581}"/>
              </a:ext>
            </a:extLst>
          </p:cNvPr>
          <p:cNvSpPr txBox="1"/>
          <p:nvPr/>
        </p:nvSpPr>
        <p:spPr>
          <a:xfrm>
            <a:off x="3201320" y="39661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7E122-5CFB-FF46-A562-DBA926909077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 $0, $2</a:t>
            </a: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7FA6CBD2-E34E-F54F-94E6-7D1283C92918}"/>
              </a:ext>
            </a:extLst>
          </p:cNvPr>
          <p:cNvSpPr txBox="1"/>
          <p:nvPr/>
        </p:nvSpPr>
        <p:spPr>
          <a:xfrm>
            <a:off x="1828800" y="25579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($6+$2+$7+$1+$0+$2)/6=$3</a:t>
            </a:r>
            <a:r>
              <a:rPr lang="en-US" altLang="zh-CN" dirty="0">
                <a:solidFill>
                  <a:srgbClr val="00B050"/>
                </a:solidFill>
              </a:rPr>
              <a:t>&gt;</a:t>
            </a:r>
            <a:r>
              <a:rPr lang="en-US" altLang="zh-CN" dirty="0"/>
              <a:t>$2.99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9">
                <a:extLst>
                  <a:ext uri="{FF2B5EF4-FFF2-40B4-BE49-F238E27FC236}">
                    <a16:creationId xmlns:a16="http://schemas.microsoft.com/office/drawing/2014/main" id="{8011B677-DC0C-BC4F-A50B-339E2694EB5B}"/>
                  </a:ext>
                </a:extLst>
              </p:cNvPr>
              <p:cNvSpPr txBox="1"/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2" name="文本框 9">
                <a:extLst>
                  <a:ext uri="{FF2B5EF4-FFF2-40B4-BE49-F238E27FC236}">
                    <a16:creationId xmlns:a16="http://schemas.microsoft.com/office/drawing/2014/main" id="{8011B677-DC0C-BC4F-A50B-339E2694E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blipFill>
                <a:blip r:embed="rId7"/>
                <a:stretch>
                  <a:fillRect l="-2326" r="-6977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>
            <a:extLst>
              <a:ext uri="{FF2B5EF4-FFF2-40B4-BE49-F238E27FC236}">
                <a16:creationId xmlns:a16="http://schemas.microsoft.com/office/drawing/2014/main" id="{14A8F036-257E-3041-B0FB-D63183926E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1409700" y="5625376"/>
            <a:ext cx="838200" cy="867498"/>
          </a:xfrm>
          <a:prstGeom prst="rect">
            <a:avLst/>
          </a:prstGeom>
        </p:spPr>
      </p:pic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BAEACC86-BA1F-6444-A020-0B1518901C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60575"/>
              </p:ext>
            </p:extLst>
          </p:nvPr>
        </p:nvGraphicFramePr>
        <p:xfrm>
          <a:off x="4572000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$5.98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$3.02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C3F511F3-AB48-CD45-8025-F5F7AF6CE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4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E9665-4FF5-484B-B167-93ED033CB7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B416F3-8E69-CE4C-8E90-06C4455479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6E8028-0676-8247-8F19-AE16B818E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527" y="3385276"/>
            <a:ext cx="1295399" cy="118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402124-DFBE-B84C-A245-C498FE850812}"/>
              </a:ext>
            </a:extLst>
          </p:cNvPr>
          <p:cNvSpPr txBox="1"/>
          <p:nvPr/>
        </p:nvSpPr>
        <p:spPr>
          <a:xfrm>
            <a:off x="3201321" y="473606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2</a:t>
            </a:r>
            <a:r>
              <a:rPr lang="en-US" dirty="0">
                <a:solidFill>
                  <a:schemeClr val="tx2"/>
                </a:solidFill>
              </a:rPr>
              <a:t>.99 $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D4B66E-CF36-BF4C-B00C-CDE6ABC39CD1}"/>
              </a:ext>
            </a:extLst>
          </p:cNvPr>
          <p:cNvSpPr txBox="1"/>
          <p:nvPr/>
        </p:nvSpPr>
        <p:spPr>
          <a:xfrm>
            <a:off x="3201319" y="40386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143BD9-968B-8147-9A05-EB76A9C5F7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4" t="20027" r="63484" b="51045"/>
          <a:stretch/>
        </p:blipFill>
        <p:spPr>
          <a:xfrm>
            <a:off x="3057025" y="2230607"/>
            <a:ext cx="914400" cy="9906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D25C88-C46D-2448-B872-70B04281AE1C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 $0, $2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9">
                <a:extLst>
                  <a:ext uri="{FF2B5EF4-FFF2-40B4-BE49-F238E27FC236}">
                    <a16:creationId xmlns:a16="http://schemas.microsoft.com/office/drawing/2014/main" id="{F36BAC49-42B2-F143-A6D0-537FB924A9EB}"/>
                  </a:ext>
                </a:extLst>
              </p:cNvPr>
              <p:cNvSpPr txBox="1"/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2" name="文本框 9">
                <a:extLst>
                  <a:ext uri="{FF2B5EF4-FFF2-40B4-BE49-F238E27FC236}">
                    <a16:creationId xmlns:a16="http://schemas.microsoft.com/office/drawing/2014/main" id="{F36BAC49-42B2-F143-A6D0-537FB924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blipFill>
                <a:blip r:embed="rId6"/>
                <a:stretch>
                  <a:fillRect l="-2326" r="-6977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0">
            <a:extLst>
              <a:ext uri="{FF2B5EF4-FFF2-40B4-BE49-F238E27FC236}">
                <a16:creationId xmlns:a16="http://schemas.microsoft.com/office/drawing/2014/main" id="{7C2C2AB6-7761-AA49-8D22-1E2BC7787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1409700" y="5625376"/>
            <a:ext cx="838200" cy="867498"/>
          </a:xfrm>
          <a:prstGeom prst="rect">
            <a:avLst/>
          </a:prstGeom>
        </p:spPr>
      </p:pic>
      <p:graphicFrame>
        <p:nvGraphicFramePr>
          <p:cNvPr id="14" name="表格 14">
            <a:extLst>
              <a:ext uri="{FF2B5EF4-FFF2-40B4-BE49-F238E27FC236}">
                <a16:creationId xmlns:a16="http://schemas.microsoft.com/office/drawing/2014/main" id="{B11478CD-91CA-734B-852F-CA1ED61D4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42498"/>
              </p:ext>
            </p:extLst>
          </p:nvPr>
        </p:nvGraphicFramePr>
        <p:xfrm>
          <a:off x="4572001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$8.97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$6.03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97468448-4B7C-A140-9B64-8C55CA8B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42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4D492A-73ED-3547-9186-9087818AA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9FDCA2-56D3-AF42-A994-97BDB2995E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8D0791-F9D7-8946-BEDD-400D07358A1E}"/>
              </a:ext>
            </a:extLst>
          </p:cNvPr>
          <p:cNvSpPr txBox="1"/>
          <p:nvPr/>
        </p:nvSpPr>
        <p:spPr>
          <a:xfrm>
            <a:off x="3201321" y="47360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EDA07F-B40F-F841-9341-A739226F33F1}"/>
              </a:ext>
            </a:extLst>
          </p:cNvPr>
          <p:cNvCxnSpPr>
            <a:stCxn id="6" idx="1"/>
          </p:cNvCxnSpPr>
          <p:nvPr/>
        </p:nvCxnSpPr>
        <p:spPr>
          <a:xfrm flipH="1" flipV="1">
            <a:off x="304800" y="3810000"/>
            <a:ext cx="457200" cy="195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humb image">
            <a:extLst>
              <a:ext uri="{FF2B5EF4-FFF2-40B4-BE49-F238E27FC236}">
                <a16:creationId xmlns:a16="http://schemas.microsoft.com/office/drawing/2014/main" id="{F963EF55-3DBA-1946-AE83-B9EC724D9B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98" b="9501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8" t="4228" r="28022" b="4781"/>
          <a:stretch/>
        </p:blipFill>
        <p:spPr bwMode="auto">
          <a:xfrm>
            <a:off x="2971800" y="3273550"/>
            <a:ext cx="1221250" cy="13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7C256A0F-A375-A342-B460-C5D79507B941}"/>
              </a:ext>
            </a:extLst>
          </p:cNvPr>
          <p:cNvSpPr txBox="1"/>
          <p:nvPr/>
        </p:nvSpPr>
        <p:spPr>
          <a:xfrm>
            <a:off x="3201320" y="39661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14D340-A496-2A46-A51D-3DAD3A954B0F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$0</a:t>
            </a:r>
            <a:r>
              <a:rPr lang="en-US" dirty="0"/>
              <a:t>, $2, $7</a:t>
            </a:r>
          </a:p>
          <a:p>
            <a:r>
              <a:rPr lang="en-US" dirty="0"/>
              <a:t>$1, $0, $2</a:t>
            </a: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B4E95868-FB96-AF49-ABAF-7D3C3E6DAF31}"/>
              </a:ext>
            </a:extLst>
          </p:cNvPr>
          <p:cNvSpPr txBox="1"/>
          <p:nvPr/>
        </p:nvSpPr>
        <p:spPr>
          <a:xfrm>
            <a:off x="1828800" y="2557940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($0+$2+$7+$1+</a:t>
            </a:r>
            <a:r>
              <a:rPr lang="en-US" altLang="zh-CN" b="1" dirty="0">
                <a:solidFill>
                  <a:srgbClr val="FF0000"/>
                </a:solidFill>
              </a:rPr>
              <a:t>$0</a:t>
            </a:r>
            <a:r>
              <a:rPr lang="en-US" altLang="zh-CN" dirty="0"/>
              <a:t>+$2)/6=$2</a:t>
            </a:r>
            <a:r>
              <a:rPr lang="en-US" altLang="zh-CN" dirty="0">
                <a:solidFill>
                  <a:srgbClr val="FF0000"/>
                </a:solidFill>
              </a:rPr>
              <a:t>&lt;</a:t>
            </a:r>
            <a:r>
              <a:rPr lang="en-US" altLang="zh-CN" dirty="0"/>
              <a:t>$2.99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0">
                <a:extLst>
                  <a:ext uri="{FF2B5EF4-FFF2-40B4-BE49-F238E27FC236}">
                    <a16:creationId xmlns:a16="http://schemas.microsoft.com/office/drawing/2014/main" id="{6074ED45-6A08-094F-B580-4EADD1E11396}"/>
                  </a:ext>
                </a:extLst>
              </p:cNvPr>
              <p:cNvSpPr txBox="1"/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/>
                  <a:t>:</a:t>
                </a:r>
                <a:endParaRPr lang="en-US" dirty="0"/>
              </a:p>
            </p:txBody>
          </p:sp>
        </mc:Choice>
        <mc:Fallback>
          <p:sp>
            <p:nvSpPr>
              <p:cNvPr id="13" name="文本框 10">
                <a:extLst>
                  <a:ext uri="{FF2B5EF4-FFF2-40B4-BE49-F238E27FC236}">
                    <a16:creationId xmlns:a16="http://schemas.microsoft.com/office/drawing/2014/main" id="{6074ED45-6A08-094F-B580-4EADD1E1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625376"/>
                <a:ext cx="539763" cy="453137"/>
              </a:xfrm>
              <a:prstGeom prst="rect">
                <a:avLst/>
              </a:prstGeom>
              <a:blipFill>
                <a:blip r:embed="rId7"/>
                <a:stretch>
                  <a:fillRect l="-2326" r="-6977"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0">
            <a:extLst>
              <a:ext uri="{FF2B5EF4-FFF2-40B4-BE49-F238E27FC236}">
                <a16:creationId xmlns:a16="http://schemas.microsoft.com/office/drawing/2014/main" id="{0114596F-4870-B74C-B242-7C83F1BFBA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08" t="44558" r="34446" b="28193"/>
          <a:stretch/>
        </p:blipFill>
        <p:spPr>
          <a:xfrm>
            <a:off x="1409700" y="5625376"/>
            <a:ext cx="838200" cy="867498"/>
          </a:xfrm>
          <a:prstGeom prst="rect">
            <a:avLst/>
          </a:prstGeom>
        </p:spPr>
      </p:pic>
      <p:pic>
        <p:nvPicPr>
          <p:cNvPr id="15" name="Picture 13">
            <a:extLst>
              <a:ext uri="{FF2B5EF4-FFF2-40B4-BE49-F238E27FC236}">
                <a16:creationId xmlns:a16="http://schemas.microsoft.com/office/drawing/2014/main" id="{EE6EA7C4-8B8D-5341-87B1-4E6517C9A0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4" t="20027" r="63484" b="51045"/>
          <a:stretch/>
        </p:blipFill>
        <p:spPr>
          <a:xfrm>
            <a:off x="2443373" y="5625376"/>
            <a:ext cx="914400" cy="990601"/>
          </a:xfrm>
          <a:prstGeom prst="rect">
            <a:avLst/>
          </a:prstGeom>
        </p:spPr>
      </p:pic>
      <p:graphicFrame>
        <p:nvGraphicFramePr>
          <p:cNvPr id="16" name="表格 17">
            <a:extLst>
              <a:ext uri="{FF2B5EF4-FFF2-40B4-BE49-F238E27FC236}">
                <a16:creationId xmlns:a16="http://schemas.microsoft.com/office/drawing/2014/main" id="{991A7B7B-52D7-1043-B355-6F07C05FE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7369418"/>
              </p:ext>
            </p:extLst>
          </p:nvPr>
        </p:nvGraphicFramePr>
        <p:xfrm>
          <a:off x="4572001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$8.97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$6.03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19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Q1: Why are loot boxes so popular?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5E58C9-789F-48D0-AD07-0D03CDBEA361}"/>
              </a:ext>
            </a:extLst>
          </p:cNvPr>
          <p:cNvSpPr txBox="1"/>
          <p:nvPr/>
        </p:nvSpPr>
        <p:spPr>
          <a:xfrm>
            <a:off x="628650" y="1514176"/>
            <a:ext cx="801390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Two benchmark sales strategies</a:t>
            </a:r>
          </a:p>
          <a:p>
            <a:pPr marL="342900" indent="-342900">
              <a:buBlip>
                <a:blip r:embed="rId3"/>
              </a:buBlip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Grand Bundle </a:t>
            </a:r>
            <a:r>
              <a:rPr lang="en-US" dirty="0">
                <a:solidFill>
                  <a:schemeClr val="tx2"/>
                </a:solidFill>
              </a:rPr>
              <a:t>(Selling) where are the N items are sold together at one (large) common price. </a:t>
            </a:r>
            <a:endParaRPr lang="en-US" i="1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Separate Selling </a:t>
            </a:r>
            <a:r>
              <a:rPr lang="en-US" dirty="0">
                <a:solidFill>
                  <a:schemeClr val="tx2"/>
                </a:solidFill>
              </a:rPr>
              <a:t>where the N items are sold separately each a retail price</a:t>
            </a:r>
            <a:endParaRPr lang="en-US" dirty="0">
              <a:solidFill>
                <a:schemeClr val="accent6"/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31090B-0179-BD44-8DE8-87C05775B0B6}"/>
                  </a:ext>
                </a:extLst>
              </p:cNvPr>
              <p:cNvSpPr txBox="1"/>
              <p:nvPr/>
            </p:nvSpPr>
            <p:spPr>
              <a:xfrm>
                <a:off x="628650" y="2921218"/>
                <a:ext cx="8013906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We’ll compare Unique Boxes (UB), Traditional Boxes (TB), Grand Bundle (GB), and Separate Selling (SS)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As almost no relations can be shown when N is finite, we will focus on an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asymptotic regime </a:t>
                </a:r>
                <a:r>
                  <a:rPr lang="en-US" dirty="0">
                    <a:solidFill>
                      <a:schemeClr val="tx2"/>
                    </a:solidFill>
                  </a:rPr>
                  <a:t>(see paper for full comparison). Revenues/surpluses used will be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normalized</a:t>
                </a:r>
                <a:r>
                  <a:rPr lang="en-US" dirty="0">
                    <a:solidFill>
                      <a:schemeClr val="tx2"/>
                    </a:solidFill>
                  </a:rPr>
                  <a:t>.</a:t>
                </a:r>
              </a:p>
              <a:p>
                <a:pPr marL="800100" lvl="1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In many games the number of items is in the hundreds or thousands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A priori unclear which loot box has higher revenue.</a:t>
                </a:r>
              </a:p>
              <a:p>
                <a:pPr marL="800100" lvl="1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Unique Box -&gt; No duplicates -&gt; Higher Value -&gt; Higher price + rev???</a:t>
                </a:r>
              </a:p>
              <a:p>
                <a:pPr marL="800100" lvl="1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Trad. Box -&gt; Duplicates -&gt; Can sell more -&gt; Higher volume + rev???</a:t>
                </a:r>
              </a:p>
              <a:p>
                <a:pPr marL="800100" lvl="1" indent="-342900">
                  <a:buBlip>
                    <a:blip r:embed="rId3"/>
                  </a:buBlip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Note Grand Bundle is asymptotically optimal i.e. limiting revenue is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[</a:t>
                </a:r>
                <a:r>
                  <a:rPr lang="en-US" dirty="0" err="1">
                    <a:solidFill>
                      <a:schemeClr val="tx2"/>
                    </a:solidFill>
                  </a:rPr>
                  <a:t>Bakos</a:t>
                </a:r>
                <a:r>
                  <a:rPr lang="en-US" dirty="0">
                    <a:solidFill>
                      <a:schemeClr val="tx2"/>
                    </a:solidFill>
                  </a:rPr>
                  <a:t> &amp; Brynjolfsson, ‘99]</a:t>
                </a:r>
              </a:p>
              <a:p>
                <a:pPr marL="342900" indent="-342900">
                  <a:buBlip>
                    <a:blip r:embed="rId3"/>
                  </a:buBlip>
                </a:pP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31090B-0179-BD44-8DE8-87C05775B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921218"/>
                <a:ext cx="8013906" cy="3831818"/>
              </a:xfrm>
              <a:prstGeom prst="rect">
                <a:avLst/>
              </a:prstGeom>
              <a:blipFill>
                <a:blip r:embed="rId4"/>
                <a:stretch>
                  <a:fillRect l="-791" t="-660" r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986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650CD21-8731-4344-9437-18ED34F1BA30}"/>
              </a:ext>
            </a:extLst>
          </p:cNvPr>
          <p:cNvSpPr/>
          <p:nvPr/>
        </p:nvSpPr>
        <p:spPr>
          <a:xfrm>
            <a:off x="486696" y="1491588"/>
            <a:ext cx="8028654" cy="27559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Q1: Theoretical Results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C99561DE-9AF1-4988-BE70-2BEBDF136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74" y="1652577"/>
            <a:ext cx="7961896" cy="188322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dirty="0">
                <a:solidFill>
                  <a:schemeClr val="tx1"/>
                </a:solidFill>
              </a:rPr>
              <a:t>Theorems </a:t>
            </a:r>
            <a:r>
              <a:rPr lang="en-US" sz="2000" dirty="0">
                <a:solidFill>
                  <a:schemeClr val="tx1"/>
                </a:solidFill>
              </a:rPr>
              <a:t>[UB is optimal, TB is sub-optimal].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2000" dirty="0"/>
              <a:t>For IID valuations, and as N tends to infinity: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格 3">
                <a:extLst>
                  <a:ext uri="{FF2B5EF4-FFF2-40B4-BE49-F238E27FC236}">
                    <a16:creationId xmlns:a16="http://schemas.microsoft.com/office/drawing/2014/main" id="{095A5046-B2B8-154F-BD98-4720654C13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201209"/>
                  </p:ext>
                </p:extLst>
              </p:nvPr>
            </p:nvGraphicFramePr>
            <p:xfrm>
              <a:off x="1487578" y="2548188"/>
              <a:ext cx="6168843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5899">
                      <a:extLst>
                        <a:ext uri="{9D8B030D-6E8A-4147-A177-3AD203B41FA5}">
                          <a16:colId xmlns:a16="http://schemas.microsoft.com/office/drawing/2014/main" val="1113864193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37330152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2873283398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1860827662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892526230"/>
                        </a:ext>
                      </a:extLst>
                    </a:gridCol>
                  </a:tblGrid>
                  <a:tr h="36182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Optimal Price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Revenue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Selling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Consumer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Surplus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4654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UB</a:t>
                          </a:r>
                          <a:r>
                            <a:rPr lang="zh-CN" altLang="en-US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solidFill>
                                      <a:schemeClr val="tx1"/>
                                    </a:solidFill>
                                  </a:rPr>
                                  <m:t>≈</m:t>
                                </m:r>
                                <m:r>
                                  <a:rPr lang="en-US" altLang="zh-CN" b="0" smtClean="0"/>
                                  <m:t>𝜇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altLang="zh-CN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altLang="zh-CN" dirty="0"/>
                            <a:t>1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altLang="zh-CN" dirty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25734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solidFill>
                                      <a:schemeClr val="tx1"/>
                                    </a:solidFill>
                                  </a:rPr>
                                  <m:t>≈</m:t>
                                </m:r>
                                <m:r>
                                  <a:rPr lang="en-US" altLang="zh-CN" b="0" smtClean="0"/>
                                  <m:t>𝜇</m:t>
                                </m:r>
                                <m:r>
                                  <a:rPr lang="en-US" altLang="zh-CN" b="0" smtClean="0"/>
                                  <m:t>/</m:t>
                                </m:r>
                                <m:r>
                                  <a:rPr lang="en-US" altLang="zh-CN" b="0" smtClean="0"/>
                                  <m:t>𝑒</m:t>
                                </m:r>
                              </m:oMath>
                            </m:oMathPara>
                          </a14:m>
                          <a:endParaRPr lang="en-US" altLang="zh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altLang="zh-CN" b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altLang="zh-CN" dirty="0"/>
                            <a:t> 1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n-US" altLang="zh-CN" dirty="0"/>
                            <a:t>0.264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b="0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oMath>
                          </a14:m>
                          <a:endParaRPr lang="en-US" altLang="zh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14306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格 3">
                <a:extLst>
                  <a:ext uri="{FF2B5EF4-FFF2-40B4-BE49-F238E27FC236}">
                    <a16:creationId xmlns:a16="http://schemas.microsoft.com/office/drawing/2014/main" id="{095A5046-B2B8-154F-BD98-4720654C13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0201209"/>
                  </p:ext>
                </p:extLst>
              </p:nvPr>
            </p:nvGraphicFramePr>
            <p:xfrm>
              <a:off x="1487578" y="2548188"/>
              <a:ext cx="6168843" cy="1381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65899">
                      <a:extLst>
                        <a:ext uri="{9D8B030D-6E8A-4147-A177-3AD203B41FA5}">
                          <a16:colId xmlns:a16="http://schemas.microsoft.com/office/drawing/2014/main" val="1113864193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37330152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2873283398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1860827662"/>
                        </a:ext>
                      </a:extLst>
                    </a:gridCol>
                    <a:gridCol w="1275736">
                      <a:extLst>
                        <a:ext uri="{9D8B030D-6E8A-4147-A177-3AD203B41FA5}">
                          <a16:colId xmlns:a16="http://schemas.microsoft.com/office/drawing/2014/main" val="892526230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Optimal Price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Revenue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Selling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Volume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Consumer</a:t>
                          </a:r>
                          <a:r>
                            <a:rPr lang="zh-CN" altLang="en-US" dirty="0"/>
                            <a:t> </a:t>
                          </a:r>
                          <a:r>
                            <a:rPr lang="en-US" altLang="zh-CN" dirty="0"/>
                            <a:t>Surplus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46544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UB</a:t>
                          </a:r>
                          <a:r>
                            <a:rPr lang="zh-CN" altLang="en-US" dirty="0"/>
                            <a:t> 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000" t="-182759" r="-305000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3168" t="-182759" r="-201980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6000" t="-182759" r="-104000" b="-1310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2178" t="-182759" r="-2970" b="-1310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25734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/>
                            <a:t>TB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85000" t="-273333" r="-305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83168" t="-273333" r="-20198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86000" t="-273333" r="-104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82178" t="-273333" r="-2970" b="-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714306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79F0EC7-EBE8-7D4B-A744-9DAEE22218F9}"/>
              </a:ext>
            </a:extLst>
          </p:cNvPr>
          <p:cNvSpPr txBox="1"/>
          <p:nvPr/>
        </p:nvSpPr>
        <p:spPr>
          <a:xfrm>
            <a:off x="661274" y="4224172"/>
            <a:ext cx="801390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Insights for Seller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Knowing customer inventory can increase rev from 37% to 100%</a:t>
            </a:r>
            <a:endParaRPr lang="en-US" i="1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UB is asymptotically optimal just like GB, but without requiring customers to purchase everything upfront! 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B5EDE6-336E-E142-B6A5-1C4BF13B4285}"/>
              </a:ext>
            </a:extLst>
          </p:cNvPr>
          <p:cNvSpPr txBox="1"/>
          <p:nvPr/>
        </p:nvSpPr>
        <p:spPr>
          <a:xfrm>
            <a:off x="661274" y="5515643"/>
            <a:ext cx="801390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Insights for Customer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Average customer pays more for less surplus when UBs are used.</a:t>
            </a:r>
            <a:endParaRPr lang="en-US" i="1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66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Q2: How to design and price boxes?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5E58C9-789F-48D0-AD07-0D03CDBEA361}"/>
              </a:ext>
            </a:extLst>
          </p:cNvPr>
          <p:cNvSpPr txBox="1"/>
          <p:nvPr/>
        </p:nvSpPr>
        <p:spPr>
          <a:xfrm>
            <a:off x="628650" y="1480268"/>
            <a:ext cx="807289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We consider a number of model extensions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Each loot box outputs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multiple items </a:t>
            </a:r>
            <a:r>
              <a:rPr lang="en-US" dirty="0">
                <a:solidFill>
                  <a:schemeClr val="tx2"/>
                </a:solidFill>
              </a:rPr>
              <a:t>(e.g. packs of cards). 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extend all previous results to this setting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Different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classes of items </a:t>
            </a:r>
            <a:r>
              <a:rPr lang="en-US" dirty="0">
                <a:solidFill>
                  <a:schemeClr val="tx2"/>
                </a:solidFill>
              </a:rPr>
              <a:t>so that valuations are not IID (e.g. common, rare, and legendary items)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show uniform allocation rules are still optimal.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To increase consumer welfare sellers can implement a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salvage system </a:t>
            </a:r>
            <a:r>
              <a:rPr lang="en-US" dirty="0">
                <a:solidFill>
                  <a:schemeClr val="tx2"/>
                </a:solidFill>
              </a:rPr>
              <a:t>(resale market) where the customer can trade in duplicate/unwanted items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In this case UB and TB can both be guaranteed to outperform SS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D3359-7138-9E42-B025-07FAE0D5D0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71"/>
          <a:stretch/>
        </p:blipFill>
        <p:spPr>
          <a:xfrm>
            <a:off x="815093" y="4262283"/>
            <a:ext cx="1561242" cy="1986964"/>
          </a:xfrm>
          <a:prstGeom prst="rect">
            <a:avLst/>
          </a:prstGeom>
        </p:spPr>
      </p:pic>
      <p:pic>
        <p:nvPicPr>
          <p:cNvPr id="7" name="图片 7">
            <a:extLst>
              <a:ext uri="{FF2B5EF4-FFF2-40B4-BE49-F238E27FC236}">
                <a16:creationId xmlns:a16="http://schemas.microsoft.com/office/drawing/2014/main" id="{2FC1D6B3-2912-1A4D-85FE-7D18816F04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489"/>
          <a:stretch/>
        </p:blipFill>
        <p:spPr>
          <a:xfrm>
            <a:off x="2641807" y="4256854"/>
            <a:ext cx="2627978" cy="2004768"/>
          </a:xfrm>
          <a:prstGeom prst="rect">
            <a:avLst/>
          </a:prstGeom>
        </p:spPr>
      </p:pic>
      <p:pic>
        <p:nvPicPr>
          <p:cNvPr id="9" name="图片 4">
            <a:extLst>
              <a:ext uri="{FF2B5EF4-FFF2-40B4-BE49-F238E27FC236}">
                <a16:creationId xmlns:a16="http://schemas.microsoft.com/office/drawing/2014/main" id="{D4E0B6C8-E9BC-0243-BB73-23AFB540C1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392" y="4262283"/>
            <a:ext cx="3267156" cy="198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78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Q3: Impact of Loot Boxes on Consumers?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5E58C9-789F-48D0-AD07-0D03CDBEA361}"/>
              </a:ext>
            </a:extLst>
          </p:cNvPr>
          <p:cNvSpPr txBox="1"/>
          <p:nvPr/>
        </p:nvSpPr>
        <p:spPr>
          <a:xfrm>
            <a:off x="628650" y="1513708"/>
            <a:ext cx="8013906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What if sellers misrepresent allocation probabilities?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construct an example where even small, balanced perturbations of the allocation probabilities can significantly increase a sellers revenue.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Our example holds even if the total allocation of items, across all customers, matches the announced probabilities!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Implies the need for strong regulation to ensure consumer protection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6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Video Game Industry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pic>
        <p:nvPicPr>
          <p:cNvPr id="35" name="图片 6">
            <a:extLst>
              <a:ext uri="{FF2B5EF4-FFF2-40B4-BE49-F238E27FC236}">
                <a16:creationId xmlns:a16="http://schemas.microsoft.com/office/drawing/2014/main" id="{23AF76CF-E169-0E42-BEE4-6FEEE3E1E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7183"/>
            <a:ext cx="9144000" cy="401950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6483448-51F0-D443-A7C9-F7A0AC7207ED}"/>
              </a:ext>
            </a:extLst>
          </p:cNvPr>
          <p:cNvSpPr txBox="1"/>
          <p:nvPr/>
        </p:nvSpPr>
        <p:spPr>
          <a:xfrm>
            <a:off x="254482" y="5296687"/>
            <a:ext cx="786384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</a:rPr>
              <a:t>The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video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game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industry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is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dirty="0">
                <a:solidFill>
                  <a:schemeClr val="tx2"/>
                </a:solidFill>
              </a:rPr>
              <a:t>booming</a:t>
            </a:r>
          </a:p>
          <a:p>
            <a:pPr marL="342900" indent="-342900">
              <a:buBlip>
                <a:blip r:embed="rId3"/>
              </a:buBlip>
            </a:pPr>
            <a:r>
              <a:rPr lang="en" altLang="zh-CN" dirty="0">
                <a:solidFill>
                  <a:schemeClr val="tx2"/>
                </a:solidFill>
              </a:rPr>
              <a:t>Revenue in the Ride Hailing segment amounts to $183</a:t>
            </a:r>
            <a:r>
              <a:rPr lang="en-US" altLang="zh-CN" dirty="0">
                <a:solidFill>
                  <a:schemeClr val="tx2"/>
                </a:solidFill>
              </a:rPr>
              <a:t>.7Bn</a:t>
            </a:r>
            <a:r>
              <a:rPr lang="en" altLang="zh-CN" dirty="0">
                <a:solidFill>
                  <a:schemeClr val="tx2"/>
                </a:solidFill>
              </a:rPr>
              <a:t> in 2019.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48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Key Takeaways</a:t>
            </a: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11496" y="6356351"/>
            <a:ext cx="3451536" cy="365125"/>
          </a:xfrm>
        </p:spPr>
        <p:txBody>
          <a:bodyPr/>
          <a:lstStyle/>
          <a:p>
            <a:r>
              <a:rPr lang="en-US" dirty="0"/>
              <a:t>Loot Box Pricing and Design     POMS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25CB9-6EFB-7E40-8241-11A43935BFE5}"/>
              </a:ext>
            </a:extLst>
          </p:cNvPr>
          <p:cNvSpPr txBox="1"/>
          <p:nvPr/>
        </p:nvSpPr>
        <p:spPr>
          <a:xfrm>
            <a:off x="628650" y="1736032"/>
            <a:ext cx="801390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For Sellers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Unique loot boxes are asymptotically revenue optimal, even in the presence of budgets unlike TB (not optimal) or GB (fails with budgets).</a:t>
            </a:r>
            <a:endParaRPr lang="en-US" i="1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5EDA1-57D1-8146-B567-C845906C13DC}"/>
              </a:ext>
            </a:extLst>
          </p:cNvPr>
          <p:cNvSpPr txBox="1"/>
          <p:nvPr/>
        </p:nvSpPr>
        <p:spPr>
          <a:xfrm>
            <a:off x="628650" y="2986339"/>
            <a:ext cx="801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For Consumers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Customers pay more and get less under unique loot boxes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This can be mitigated by a seller implementing a salvage system (resale market), which they can trade-off revenue and welfare.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2D8FAD-8FA9-194A-BD58-0B91D513FD12}"/>
              </a:ext>
            </a:extLst>
          </p:cNvPr>
          <p:cNvSpPr txBox="1"/>
          <p:nvPr/>
        </p:nvSpPr>
        <p:spPr>
          <a:xfrm>
            <a:off x="628650" y="4513645"/>
            <a:ext cx="801390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For Regulators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Loot boxes are powerful revenue management mechanisms independent of the psychological effects.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Sellers have a profit incentive to misrepresent the allocation rules. Loot boxes must be carefully monitored to ensure fair outcomes. 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97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13799"/>
            <a:ext cx="7886700" cy="1628704"/>
          </a:xfrm>
        </p:spPr>
        <p:txBody>
          <a:bodyPr>
            <a:no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sz="1800" dirty="0">
                <a:solidFill>
                  <a:schemeClr val="tx2"/>
                </a:solidFill>
              </a:rPr>
              <a:t>Paper has appeared in </a:t>
            </a:r>
            <a:r>
              <a:rPr lang="en-US" sz="1800" b="1" dirty="0">
                <a:solidFill>
                  <a:schemeClr val="tx2"/>
                </a:solidFill>
              </a:rPr>
              <a:t>Management Science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sz="1600" dirty="0">
                <a:solidFill>
                  <a:schemeClr val="tx1"/>
                </a:solidFill>
                <a:hlinkClick r:id="rId4"/>
              </a:rPr>
              <a:t>https://pubsonline.informs.org/doi/10.1287/mnsc.2020.3748</a:t>
            </a:r>
            <a:endParaRPr lang="en-US" sz="1600" dirty="0">
              <a:solidFill>
                <a:schemeClr val="tx1"/>
              </a:solidFill>
            </a:endParaRPr>
          </a:p>
          <a:p>
            <a:pPr marL="800100" lvl="1" indent="-342900">
              <a:buBlip>
                <a:blip r:embed="rId3"/>
              </a:buBlip>
            </a:pPr>
            <a:r>
              <a:rPr lang="en-US" sz="1600" dirty="0">
                <a:solidFill>
                  <a:schemeClr val="tx2"/>
                </a:solidFill>
              </a:rPr>
              <a:t>Direct link and slides available at </a:t>
            </a:r>
            <a:r>
              <a:rPr lang="en-US" sz="1600" dirty="0">
                <a:solidFill>
                  <a:schemeClr val="tx1"/>
                </a:solidFill>
                <a:hlinkClick r:id="rId5"/>
              </a:rPr>
              <a:t>https://mhamilton-pitt.github.io/</a:t>
            </a:r>
            <a:endParaRPr lang="en-US" sz="1600" dirty="0">
              <a:solidFill>
                <a:schemeClr val="tx1"/>
              </a:solidFill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1800" dirty="0">
                <a:solidFill>
                  <a:schemeClr val="tx2"/>
                </a:solidFill>
              </a:rPr>
              <a:t>Contact: </a:t>
            </a:r>
            <a:r>
              <a:rPr lang="en-US" sz="1800" dirty="0" err="1">
                <a:solidFill>
                  <a:schemeClr val="tx2"/>
                </a:solidFill>
              </a:rPr>
              <a:t>mhamilton@katz.pitt.edu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5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Loot Boxes in Practice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pic>
        <p:nvPicPr>
          <p:cNvPr id="31" name="图片 3">
            <a:extLst>
              <a:ext uri="{FF2B5EF4-FFF2-40B4-BE49-F238E27FC236}">
                <a16:creationId xmlns:a16="http://schemas.microsoft.com/office/drawing/2014/main" id="{F27C0BE0-0D06-F34A-A22E-FB298B54B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24" y="3274245"/>
            <a:ext cx="2882440" cy="2882440"/>
          </a:xfrm>
          <a:prstGeom prst="rect">
            <a:avLst/>
          </a:prstGeom>
        </p:spPr>
      </p:pic>
      <p:pic>
        <p:nvPicPr>
          <p:cNvPr id="32" name="图片 7">
            <a:extLst>
              <a:ext uri="{FF2B5EF4-FFF2-40B4-BE49-F238E27FC236}">
                <a16:creationId xmlns:a16="http://schemas.microsoft.com/office/drawing/2014/main" id="{4E3B1D46-DC6B-3541-ABD8-6672A785A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619" y="3224579"/>
            <a:ext cx="2643981" cy="30299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66C4E0-D149-FF4D-8BA5-A8033BE1E0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071"/>
          <a:stretch/>
        </p:blipFill>
        <p:spPr>
          <a:xfrm>
            <a:off x="6234946" y="3291993"/>
            <a:ext cx="2280404" cy="290222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9F1EA58-7454-BD4F-900A-0468CFB0E0E4}"/>
              </a:ext>
            </a:extLst>
          </p:cNvPr>
          <p:cNvSpPr txBox="1"/>
          <p:nvPr/>
        </p:nvSpPr>
        <p:spPr>
          <a:xfrm>
            <a:off x="640080" y="1686085"/>
            <a:ext cx="786384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2"/>
                </a:solidFill>
              </a:rPr>
              <a:t>A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loot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box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" altLang="zh-CN" sz="2000" dirty="0">
                <a:solidFill>
                  <a:schemeClr val="tx2"/>
                </a:solidFill>
              </a:rPr>
              <a:t>is a random al</a:t>
            </a:r>
            <a:r>
              <a:rPr lang="en-US" altLang="zh-CN" sz="2000" dirty="0">
                <a:solidFill>
                  <a:schemeClr val="tx2"/>
                </a:solidFill>
              </a:rPr>
              <a:t>l</a:t>
            </a:r>
            <a:r>
              <a:rPr lang="en" altLang="zh-CN" sz="2000" dirty="0">
                <a:solidFill>
                  <a:schemeClr val="tx2"/>
                </a:solidFill>
              </a:rPr>
              <a:t>o</a:t>
            </a:r>
            <a:r>
              <a:rPr lang="en-US" altLang="zh-CN" sz="2000" dirty="0">
                <a:solidFill>
                  <a:schemeClr val="tx2"/>
                </a:solidFill>
              </a:rPr>
              <a:t>cation</a:t>
            </a:r>
            <a:r>
              <a:rPr lang="en" altLang="zh-CN" sz="2000" dirty="0">
                <a:solidFill>
                  <a:schemeClr val="tx2"/>
                </a:solidFill>
              </a:rPr>
              <a:t> of virtual items whose contents are not revealed until after purchase.</a:t>
            </a:r>
          </a:p>
          <a:p>
            <a:pPr marL="342900" indent="-342900">
              <a:buBlip>
                <a:blip r:embed="rId6"/>
              </a:buBlip>
            </a:pPr>
            <a:r>
              <a:rPr lang="en-US" dirty="0">
                <a:solidFill>
                  <a:schemeClr val="tx2"/>
                </a:solidFill>
              </a:rPr>
              <a:t>An increasingly common practice in online video games</a:t>
            </a:r>
          </a:p>
          <a:p>
            <a:pPr marL="342900" indent="-342900">
              <a:buBlip>
                <a:blip r:embed="rId6"/>
              </a:buBlip>
            </a:pPr>
            <a:r>
              <a:rPr lang="en-US" dirty="0">
                <a:solidFill>
                  <a:schemeClr val="tx2"/>
                </a:solidFill>
              </a:rPr>
              <a:t>More than $30 billion dollars in sales via loot boxes in ’18 [Wright, 18]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6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5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Loot Boxes in Practice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F1EA58-7454-BD4F-900A-0468CFB0E0E4}"/>
              </a:ext>
            </a:extLst>
          </p:cNvPr>
          <p:cNvSpPr txBox="1"/>
          <p:nvPr/>
        </p:nvSpPr>
        <p:spPr>
          <a:xfrm>
            <a:off x="640080" y="1686085"/>
            <a:ext cx="78638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2"/>
                </a:solidFill>
              </a:rPr>
              <a:t>A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loot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box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" altLang="zh-CN" sz="2000" dirty="0">
                <a:solidFill>
                  <a:schemeClr val="tx2"/>
                </a:solidFill>
              </a:rPr>
              <a:t>is a random al</a:t>
            </a:r>
            <a:r>
              <a:rPr lang="en-US" altLang="zh-CN" sz="2000" dirty="0">
                <a:solidFill>
                  <a:schemeClr val="tx2"/>
                </a:solidFill>
              </a:rPr>
              <a:t>l</a:t>
            </a:r>
            <a:r>
              <a:rPr lang="en" altLang="zh-CN" sz="2000" dirty="0">
                <a:solidFill>
                  <a:schemeClr val="tx2"/>
                </a:solidFill>
              </a:rPr>
              <a:t>o</a:t>
            </a:r>
            <a:r>
              <a:rPr lang="en-US" altLang="zh-CN" sz="2000" dirty="0">
                <a:solidFill>
                  <a:schemeClr val="tx2"/>
                </a:solidFill>
              </a:rPr>
              <a:t>cation</a:t>
            </a:r>
            <a:r>
              <a:rPr lang="en" altLang="zh-CN" sz="2000" dirty="0">
                <a:solidFill>
                  <a:schemeClr val="tx2"/>
                </a:solidFill>
              </a:rPr>
              <a:t> of virtual items whose contents are not revealed until after purchase.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An increasingly common practice in online video games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More than $30 billion dollars in sales via loot boxes in ’18 [Wright, 18]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71FF137C-CA32-6C4B-8082-EBDE4A349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500" y="3267646"/>
            <a:ext cx="4945256" cy="2781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F0EFE4-CEBA-144A-B3C9-FD361C2E2E2E}"/>
              </a:ext>
            </a:extLst>
          </p:cNvPr>
          <p:cNvSpPr txBox="1"/>
          <p:nvPr/>
        </p:nvSpPr>
        <p:spPr>
          <a:xfrm>
            <a:off x="594238" y="3267646"/>
            <a:ext cx="2964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</a:t>
            </a:r>
            <a:r>
              <a:rPr lang="en-US" dirty="0">
                <a:solidFill>
                  <a:schemeClr val="tx2"/>
                </a:solidFill>
              </a:rPr>
              <a:t>: </a:t>
            </a:r>
          </a:p>
          <a:p>
            <a:r>
              <a:rPr lang="en-US" u="sng" dirty="0">
                <a:solidFill>
                  <a:schemeClr val="tx2"/>
                </a:solidFill>
              </a:rPr>
              <a:t>Game</a:t>
            </a:r>
            <a:r>
              <a:rPr lang="en-US" dirty="0">
                <a:solidFill>
                  <a:schemeClr val="tx2"/>
                </a:solidFill>
              </a:rPr>
              <a:t> - </a:t>
            </a:r>
            <a:r>
              <a:rPr lang="en-US" i="1" dirty="0">
                <a:solidFill>
                  <a:schemeClr val="tx2"/>
                </a:solidFill>
              </a:rPr>
              <a:t>Rocket League</a:t>
            </a:r>
          </a:p>
          <a:p>
            <a:r>
              <a:rPr lang="en-US" u="sng" dirty="0">
                <a:solidFill>
                  <a:schemeClr val="tx2"/>
                </a:solidFill>
              </a:rPr>
              <a:t>Desc</a:t>
            </a:r>
            <a:r>
              <a:rPr lang="en-US" dirty="0">
                <a:solidFill>
                  <a:schemeClr val="tx2"/>
                </a:solidFill>
              </a:rPr>
              <a:t>. - The </a:t>
            </a:r>
            <a:r>
              <a:rPr lang="en-US" i="1" dirty="0">
                <a:solidFill>
                  <a:schemeClr val="tx2"/>
                </a:solidFill>
              </a:rPr>
              <a:t>Crate - Totally Awesome</a:t>
            </a:r>
            <a:r>
              <a:rPr lang="en-US" dirty="0">
                <a:solidFill>
                  <a:schemeClr val="tx2"/>
                </a:solidFill>
              </a:rPr>
              <a:t> is a loot box containing 8 virtual items</a:t>
            </a:r>
          </a:p>
          <a:p>
            <a:r>
              <a:rPr lang="en-US" u="sng" dirty="0">
                <a:solidFill>
                  <a:schemeClr val="tx2"/>
                </a:solidFill>
              </a:rPr>
              <a:t>Price</a:t>
            </a:r>
            <a:r>
              <a:rPr lang="en-US" dirty="0">
                <a:solidFill>
                  <a:schemeClr val="tx2"/>
                </a:solidFill>
              </a:rPr>
              <a:t> -  $1.49 per loot 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393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Loot Boxes in Practice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F1EA58-7454-BD4F-900A-0468CFB0E0E4}"/>
              </a:ext>
            </a:extLst>
          </p:cNvPr>
          <p:cNvSpPr txBox="1"/>
          <p:nvPr/>
        </p:nvSpPr>
        <p:spPr>
          <a:xfrm>
            <a:off x="640080" y="1686085"/>
            <a:ext cx="78638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2"/>
                </a:solidFill>
              </a:rPr>
              <a:t>A</a:t>
            </a:r>
            <a:r>
              <a:rPr lang="zh-CN" altLang="en-US" sz="2000" dirty="0">
                <a:solidFill>
                  <a:schemeClr val="tx2"/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loot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box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" altLang="zh-CN" sz="2000" dirty="0">
                <a:solidFill>
                  <a:schemeClr val="tx2"/>
                </a:solidFill>
              </a:rPr>
              <a:t>is a random al</a:t>
            </a:r>
            <a:r>
              <a:rPr lang="en-US" altLang="zh-CN" sz="2000" dirty="0">
                <a:solidFill>
                  <a:schemeClr val="tx2"/>
                </a:solidFill>
              </a:rPr>
              <a:t>l</a:t>
            </a:r>
            <a:r>
              <a:rPr lang="en" altLang="zh-CN" sz="2000" dirty="0">
                <a:solidFill>
                  <a:schemeClr val="tx2"/>
                </a:solidFill>
              </a:rPr>
              <a:t>o</a:t>
            </a:r>
            <a:r>
              <a:rPr lang="en-US" altLang="zh-CN" sz="2000" dirty="0">
                <a:solidFill>
                  <a:schemeClr val="tx2"/>
                </a:solidFill>
              </a:rPr>
              <a:t>cation</a:t>
            </a:r>
            <a:r>
              <a:rPr lang="en" altLang="zh-CN" sz="2000" dirty="0">
                <a:solidFill>
                  <a:schemeClr val="tx2"/>
                </a:solidFill>
              </a:rPr>
              <a:t> of virtual items whose contents are not revealed until after purchase.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An increasingly common practice in online video games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More than $30 billion dollars in sales via loot boxes in ’18 [Wright, 18]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B38B51-3008-C54D-8805-853A7E70C5AE}"/>
              </a:ext>
            </a:extLst>
          </p:cNvPr>
          <p:cNvSpPr/>
          <p:nvPr/>
        </p:nvSpPr>
        <p:spPr>
          <a:xfrm>
            <a:off x="617675" y="3740936"/>
            <a:ext cx="78862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The </a:t>
            </a:r>
            <a:r>
              <a:rPr lang="en" altLang="zh-CN" dirty="0">
                <a:solidFill>
                  <a:schemeClr val="tx2"/>
                </a:solidFill>
              </a:rPr>
              <a:t>transparency of the contents, and probability outcomes of loot boxes, can be misrepresented by an unscrupulous seller</a:t>
            </a:r>
            <a:r>
              <a:rPr lang="zh-CN" altLang="en-US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[</a:t>
            </a:r>
            <a:r>
              <a:rPr lang="en-US" dirty="0" err="1">
                <a:solidFill>
                  <a:schemeClr val="tx2"/>
                </a:solidFill>
              </a:rPr>
              <a:t>Fingas</a:t>
            </a:r>
            <a:r>
              <a:rPr lang="en-US" dirty="0">
                <a:solidFill>
                  <a:schemeClr val="tx2"/>
                </a:solidFill>
              </a:rPr>
              <a:t>, ‘18]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Emerging research in psychology have linked loot boxes with gambling [</a:t>
            </a:r>
            <a:r>
              <a:rPr lang="en-US" dirty="0" err="1">
                <a:solidFill>
                  <a:schemeClr val="tx2"/>
                </a:solidFill>
              </a:rPr>
              <a:t>Zandle</a:t>
            </a:r>
            <a:r>
              <a:rPr lang="en-US" dirty="0">
                <a:solidFill>
                  <a:schemeClr val="tx2"/>
                </a:solidFill>
              </a:rPr>
              <a:t> &amp; Cairns, ‘18]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Many governments have begun exploring regulatory policy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FTC held a workshop in Aug. ‘19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55996D-8C4D-4745-8864-D0E070050524}"/>
              </a:ext>
            </a:extLst>
          </p:cNvPr>
          <p:cNvSpPr/>
          <p:nvPr/>
        </p:nvSpPr>
        <p:spPr>
          <a:xfrm>
            <a:off x="617675" y="3301912"/>
            <a:ext cx="7226709" cy="382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b="1" dirty="0"/>
              <a:t>While profitable, loot boxes are quite controversial in practice.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9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/>
              <a:t>Contributions</a:t>
            </a:r>
            <a:endParaRPr lang="en-US" sz="3600" dirty="0"/>
          </a:p>
        </p:txBody>
      </p:sp>
      <p:sp>
        <p:nvSpPr>
          <p:cNvPr id="61" name="Rectangle 60"/>
          <p:cNvSpPr/>
          <p:nvPr/>
        </p:nvSpPr>
        <p:spPr>
          <a:xfrm>
            <a:off x="628650" y="1690689"/>
            <a:ext cx="788624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</a:rPr>
              <a:t>Research Questions</a:t>
            </a:r>
          </a:p>
          <a:p>
            <a:endParaRPr lang="en-US" altLang="zh-CN" b="1" dirty="0"/>
          </a:p>
          <a:p>
            <a:r>
              <a:rPr lang="en-US" altLang="zh-CN" dirty="0"/>
              <a:t>Q1</a:t>
            </a:r>
            <a:r>
              <a:rPr lang="en-US" altLang="zh-CN" i="1" dirty="0"/>
              <a:t>: Why do video</a:t>
            </a:r>
            <a:r>
              <a:rPr lang="zh-CN" altLang="en-US" i="1" dirty="0"/>
              <a:t> </a:t>
            </a:r>
            <a:r>
              <a:rPr lang="en-US" altLang="zh-CN" i="1" dirty="0"/>
              <a:t>game</a:t>
            </a:r>
            <a:r>
              <a:rPr lang="zh-CN" altLang="en-US" i="1" dirty="0"/>
              <a:t> </a:t>
            </a:r>
            <a:r>
              <a:rPr lang="en-US" altLang="zh-CN" i="1" dirty="0"/>
              <a:t>companies</a:t>
            </a:r>
            <a:r>
              <a:rPr lang="zh-CN" altLang="en-US" i="1" dirty="0"/>
              <a:t> </a:t>
            </a:r>
            <a:r>
              <a:rPr lang="en-US" altLang="zh-CN" i="1" dirty="0"/>
              <a:t>use</a:t>
            </a:r>
            <a:r>
              <a:rPr lang="zh-CN" altLang="en-US" i="1" dirty="0"/>
              <a:t> </a:t>
            </a:r>
            <a:r>
              <a:rPr lang="en-US" altLang="zh-CN" i="1" dirty="0"/>
              <a:t>loot</a:t>
            </a:r>
            <a:r>
              <a:rPr lang="zh-CN" altLang="en-US" i="1" dirty="0"/>
              <a:t> </a:t>
            </a:r>
            <a:r>
              <a:rPr lang="en-US" altLang="zh-CN" i="1" dirty="0"/>
              <a:t>boxes</a:t>
            </a:r>
            <a:r>
              <a:rPr lang="zh-CN" altLang="en-US" i="1" dirty="0"/>
              <a:t> </a:t>
            </a:r>
            <a:r>
              <a:rPr lang="en-US" altLang="zh-CN" i="1" dirty="0"/>
              <a:t>instead</a:t>
            </a:r>
            <a:r>
              <a:rPr lang="zh-CN" altLang="en-US" i="1" dirty="0"/>
              <a:t> </a:t>
            </a:r>
            <a:r>
              <a:rPr lang="en-US" altLang="zh-CN" i="1" dirty="0"/>
              <a:t>of</a:t>
            </a:r>
            <a:r>
              <a:rPr lang="zh-CN" altLang="en-US" i="1" dirty="0"/>
              <a:t> </a:t>
            </a:r>
            <a:r>
              <a:rPr lang="en-US" altLang="zh-CN" i="1" dirty="0"/>
              <a:t>common</a:t>
            </a:r>
            <a:r>
              <a:rPr lang="zh-CN" altLang="en-US" i="1" dirty="0"/>
              <a:t> </a:t>
            </a:r>
            <a:r>
              <a:rPr lang="en-US" altLang="zh-CN" i="1" dirty="0"/>
              <a:t>deterministic</a:t>
            </a:r>
            <a:r>
              <a:rPr lang="zh-CN" altLang="en-US" i="1" dirty="0"/>
              <a:t> </a:t>
            </a:r>
            <a:r>
              <a:rPr lang="en-US" altLang="zh-CN" i="1" dirty="0"/>
              <a:t>selling</a:t>
            </a:r>
            <a:r>
              <a:rPr lang="zh-CN" altLang="en-US" i="1" dirty="0"/>
              <a:t> </a:t>
            </a:r>
            <a:r>
              <a:rPr lang="en-US" altLang="zh-CN" i="1" dirty="0"/>
              <a:t>strategies,</a:t>
            </a:r>
            <a:r>
              <a:rPr lang="zh-CN" altLang="en-US" i="1" dirty="0"/>
              <a:t> </a:t>
            </a:r>
            <a:r>
              <a:rPr lang="en-US" altLang="zh-CN" i="1" dirty="0"/>
              <a:t>e.g.,</a:t>
            </a:r>
            <a:r>
              <a:rPr lang="zh-CN" altLang="en-US" i="1" dirty="0"/>
              <a:t> </a:t>
            </a:r>
            <a:r>
              <a:rPr lang="en-US" altLang="zh-CN" i="1" dirty="0"/>
              <a:t>bundling</a:t>
            </a:r>
            <a:r>
              <a:rPr lang="zh-CN" altLang="en-US" i="1" dirty="0"/>
              <a:t> </a:t>
            </a:r>
            <a:r>
              <a:rPr lang="en-US" altLang="zh-CN" i="1" dirty="0"/>
              <a:t>and</a:t>
            </a:r>
            <a:r>
              <a:rPr lang="zh-CN" altLang="en-US" i="1" dirty="0"/>
              <a:t> </a:t>
            </a:r>
            <a:r>
              <a:rPr lang="en-US" altLang="zh-CN" i="1" dirty="0"/>
              <a:t>separate</a:t>
            </a:r>
            <a:r>
              <a:rPr lang="zh-CN" altLang="en-US" i="1" dirty="0"/>
              <a:t> </a:t>
            </a:r>
            <a:r>
              <a:rPr lang="en-US" altLang="zh-CN" i="1" dirty="0"/>
              <a:t>selling?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show loot box selling outperforms standard selling paradigms like separate selling or bundling selling in a natural model.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altLang="zh-CN" dirty="0"/>
              <a:t>Q2:</a:t>
            </a:r>
            <a:r>
              <a:rPr lang="en-US" altLang="zh-CN" i="1" dirty="0"/>
              <a:t> How should a seller design and price loot boxes?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identify a natural, critical feature of loot boxes that allows sellers to leverage the online marketplace to maximize their revenue. We also characterize the optimal price, and consider numerous extensions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altLang="zh-CN" dirty="0"/>
              <a:t>Q3</a:t>
            </a:r>
            <a:r>
              <a:rPr lang="en-US" altLang="zh-CN" i="1" dirty="0"/>
              <a:t>: What is the impact of loot boxes on consumers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consider the social welfare in the market with loot boxes. We show for some variants of loot box selling, a salvage system (resale market) can allow loot box sellers to smoothly trade-off rev. with soc. welfare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185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5E58C9-789F-48D0-AD07-0D03CDBEA361}"/>
                  </a:ext>
                </a:extLst>
              </p:cNvPr>
              <p:cNvSpPr txBox="1"/>
              <p:nvPr/>
            </p:nvSpPr>
            <p:spPr>
              <a:xfrm>
                <a:off x="667437" y="1610311"/>
                <a:ext cx="7863840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N</a:t>
                </a:r>
                <a:r>
                  <a:rPr lang="en-US" sz="2000" dirty="0">
                    <a:solidFill>
                      <a:schemeClr val="tx2"/>
                    </a:solidFill>
                  </a:rPr>
                  <a:t> virtual items for sale (i.e. unlimited supply, costless)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Customer has with IID valuations </a:t>
                </a:r>
                <a:r>
                  <a:rPr lang="en-US" b="1" dirty="0">
                    <a:solidFill>
                      <a:schemeClr val="tx1"/>
                    </a:solidFill>
                  </a:rPr>
                  <a:t>V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i</a:t>
                </a:r>
                <a:r>
                  <a:rPr lang="en-US" b="1" dirty="0">
                    <a:solidFill>
                      <a:schemeClr val="tx1"/>
                    </a:solidFill>
                  </a:rPr>
                  <a:t> ~ F</a:t>
                </a:r>
                <a:r>
                  <a:rPr lang="en-US" dirty="0">
                    <a:solidFill>
                      <a:schemeClr val="tx1"/>
                    </a:solidFill>
                  </a:rPr>
                  <a:t>,  </a:t>
                </a:r>
                <a:r>
                  <a:rPr lang="en-US" b="1" dirty="0">
                    <a:solidFill>
                      <a:schemeClr val="tx1"/>
                    </a:solidFill>
                  </a:rPr>
                  <a:t>E[V] =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𝐕𝐚𝐫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</m:d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 baseline="30000" dirty="0">
                    <a:solidFill>
                      <a:schemeClr val="tx1"/>
                    </a:solidFill>
                  </a:rPr>
                  <a:t>2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Customers valuation for any duplicate item is 0 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Customers are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risk-neutral</a:t>
                </a:r>
                <a:r>
                  <a:rPr lang="en-US" dirty="0">
                    <a:solidFill>
                      <a:schemeClr val="tx2"/>
                    </a:solidFill>
                  </a:rPr>
                  <a:t>, 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cognitively bounded </a:t>
                </a:r>
                <a:r>
                  <a:rPr lang="en-US" dirty="0">
                    <a:solidFill>
                      <a:schemeClr val="tx2"/>
                    </a:solidFill>
                  </a:rPr>
                  <a:t>(myopic)</a:t>
                </a:r>
                <a:r>
                  <a:rPr lang="en-US" b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utility maximizers.</a:t>
                </a:r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F5E58C9-789F-48D0-AD07-0D03CDBE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37" y="1610311"/>
                <a:ext cx="7863840" cy="1585049"/>
              </a:xfrm>
              <a:prstGeom prst="rect">
                <a:avLst/>
              </a:prstGeom>
              <a:blipFill>
                <a:blip r:embed="rId4"/>
                <a:stretch>
                  <a:fillRect l="-806" t="-1587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9BADA4-0C26-A44C-A663-D95439236C49}"/>
              </a:ext>
            </a:extLst>
          </p:cNvPr>
          <p:cNvSpPr txBox="1"/>
          <p:nvPr/>
        </p:nvSpPr>
        <p:spPr>
          <a:xfrm>
            <a:off x="628650" y="3290872"/>
            <a:ext cx="786384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Each loot box is for sale for a fixed price </a:t>
            </a:r>
            <a:r>
              <a:rPr lang="en-US" sz="2000" b="1" dirty="0"/>
              <a:t>p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Suppose each loot box will output just a single item from the set of N</a:t>
            </a:r>
          </a:p>
          <a:p>
            <a:pPr marL="800100" lvl="1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Extensions to multi-item box in paper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E444A8-84BD-484D-849F-A7CF6071BA90}"/>
              </a:ext>
            </a:extLst>
          </p:cNvPr>
          <p:cNvSpPr txBox="1"/>
          <p:nvPr/>
        </p:nvSpPr>
        <p:spPr>
          <a:xfrm>
            <a:off x="628650" y="4440545"/>
            <a:ext cx="786384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At each period t, customer has inventory </a:t>
            </a:r>
            <a:r>
              <a:rPr lang="en-US" sz="2000" b="1" dirty="0"/>
              <a:t>S</a:t>
            </a:r>
            <a:r>
              <a:rPr lang="en-US" sz="2000" b="1" baseline="-25000" dirty="0"/>
              <a:t>t</a:t>
            </a:r>
            <a:r>
              <a:rPr lang="en-US" sz="2000" b="1" dirty="0"/>
              <a:t> ⊆ [N]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unique (loot) box </a:t>
            </a:r>
            <a:r>
              <a:rPr lang="en-US" dirty="0">
                <a:solidFill>
                  <a:schemeClr val="tx2"/>
                </a:solidFill>
              </a:rPr>
              <a:t>is aware of S</a:t>
            </a:r>
            <a:r>
              <a:rPr lang="en-US" baseline="-25000" dirty="0">
                <a:solidFill>
                  <a:schemeClr val="tx2"/>
                </a:solidFill>
              </a:rPr>
              <a:t>t</a:t>
            </a:r>
            <a:r>
              <a:rPr lang="en-US" dirty="0">
                <a:solidFill>
                  <a:schemeClr val="tx2"/>
                </a:solidFill>
              </a:rPr>
              <a:t> and always allocates a item in S</a:t>
            </a:r>
            <a:r>
              <a:rPr lang="en-US" baseline="-25000" dirty="0">
                <a:solidFill>
                  <a:schemeClr val="tx2"/>
                </a:solidFill>
              </a:rPr>
              <a:t>t</a:t>
            </a:r>
            <a:r>
              <a:rPr lang="en-US" dirty="0">
                <a:solidFill>
                  <a:schemeClr val="tx2"/>
                </a:solidFill>
              </a:rPr>
              <a:t>\[N]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A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traditional (loot) box </a:t>
            </a:r>
            <a:r>
              <a:rPr lang="en-US" dirty="0">
                <a:solidFill>
                  <a:schemeClr val="tx2"/>
                </a:solidFill>
              </a:rPr>
              <a:t>ignores S</a:t>
            </a:r>
            <a:r>
              <a:rPr lang="en-US" baseline="-25000" dirty="0">
                <a:solidFill>
                  <a:schemeClr val="tx2"/>
                </a:solidFill>
              </a:rPr>
              <a:t>t</a:t>
            </a:r>
            <a:r>
              <a:rPr lang="en-US" dirty="0">
                <a:solidFill>
                  <a:schemeClr val="tx2"/>
                </a:solidFill>
              </a:rPr>
              <a:t> and allocates items </a:t>
            </a:r>
            <a:r>
              <a:rPr lang="en-US" dirty="0" err="1">
                <a:solidFill>
                  <a:schemeClr val="tx2"/>
                </a:solidFill>
              </a:rPr>
              <a:t>unif</a:t>
            </a:r>
            <a:r>
              <a:rPr lang="en-US" dirty="0">
                <a:solidFill>
                  <a:schemeClr val="tx2"/>
                </a:solidFill>
              </a:rPr>
              <a:t>. at rand. in S</a:t>
            </a:r>
            <a:r>
              <a:rPr lang="en-US" baseline="-25000" dirty="0">
                <a:solidFill>
                  <a:schemeClr val="tx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00515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Unique vs Traditional Boxes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F0FE19DE-7952-934C-A5A6-7AA8898DFB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45" r="7304"/>
          <a:stretch/>
        </p:blipFill>
        <p:spPr>
          <a:xfrm>
            <a:off x="600444" y="2416260"/>
            <a:ext cx="4171213" cy="2805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33F445-41AD-5443-94D0-C2E27B72B5E8}"/>
              </a:ext>
            </a:extLst>
          </p:cNvPr>
          <p:cNvSpPr/>
          <p:nvPr/>
        </p:nvSpPr>
        <p:spPr>
          <a:xfrm>
            <a:off x="530203" y="1699173"/>
            <a:ext cx="80835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/>
              <a:t>Both unique and traditional loot boxes are common in practice</a:t>
            </a:r>
            <a:endParaRPr lang="en" altLang="zh-C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FFA88D-B723-B24F-B597-C1EC19F91C99}"/>
              </a:ext>
            </a:extLst>
          </p:cNvPr>
          <p:cNvSpPr/>
          <p:nvPr/>
        </p:nvSpPr>
        <p:spPr>
          <a:xfrm>
            <a:off x="397468" y="5339107"/>
            <a:ext cx="436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2"/>
                </a:solidFill>
              </a:rPr>
              <a:t>A unique box from </a:t>
            </a:r>
            <a:r>
              <a:rPr lang="en-US" altLang="zh-CN" sz="2000" i="1" dirty="0">
                <a:solidFill>
                  <a:schemeClr val="tx2"/>
                </a:solidFill>
              </a:rPr>
              <a:t>DOTA 2</a:t>
            </a:r>
            <a:endParaRPr lang="en" altLang="zh-CN" sz="2000" i="1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8E3651-D3D1-354B-BFD0-B388E8AA9533}"/>
              </a:ext>
            </a:extLst>
          </p:cNvPr>
          <p:cNvSpPr/>
          <p:nvPr/>
        </p:nvSpPr>
        <p:spPr>
          <a:xfrm>
            <a:off x="604684" y="5723828"/>
            <a:ext cx="4171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Unique boxes allocate items </a:t>
            </a:r>
            <a:r>
              <a:rPr lang="en-US" u="sng" dirty="0">
                <a:solidFill>
                  <a:schemeClr val="tx2"/>
                </a:solidFill>
              </a:rPr>
              <a:t>without</a:t>
            </a:r>
            <a:r>
              <a:rPr lang="en-US" dirty="0">
                <a:solidFill>
                  <a:schemeClr val="tx2"/>
                </a:solidFill>
              </a:rPr>
              <a:t> replacement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5" name="图片 4">
            <a:extLst>
              <a:ext uri="{FF2B5EF4-FFF2-40B4-BE49-F238E27FC236}">
                <a16:creationId xmlns:a16="http://schemas.microsoft.com/office/drawing/2014/main" id="{D70138DB-3547-B84C-A288-870AA71DF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727" y="2940556"/>
            <a:ext cx="4043935" cy="22747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F566354-3266-8F4F-B56B-967231826D48}"/>
              </a:ext>
            </a:extLst>
          </p:cNvPr>
          <p:cNvSpPr/>
          <p:nvPr/>
        </p:nvSpPr>
        <p:spPr>
          <a:xfrm>
            <a:off x="4895727" y="5339107"/>
            <a:ext cx="43655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2"/>
                </a:solidFill>
              </a:rPr>
              <a:t>A traditional box from </a:t>
            </a:r>
            <a:r>
              <a:rPr lang="en-US" altLang="zh-CN" sz="2000" i="1" dirty="0">
                <a:solidFill>
                  <a:schemeClr val="tx2"/>
                </a:solidFill>
              </a:rPr>
              <a:t>Rocket League</a:t>
            </a:r>
            <a:endParaRPr lang="en" altLang="zh-CN" sz="2000" i="1" dirty="0">
              <a:solidFill>
                <a:schemeClr val="tx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2084D-D027-2D4A-98C9-71B992E99A01}"/>
              </a:ext>
            </a:extLst>
          </p:cNvPr>
          <p:cNvSpPr/>
          <p:nvPr/>
        </p:nvSpPr>
        <p:spPr>
          <a:xfrm>
            <a:off x="5102943" y="5723828"/>
            <a:ext cx="38367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Unique boxes allocate items </a:t>
            </a:r>
            <a:r>
              <a:rPr lang="en-US" u="sng" dirty="0">
                <a:solidFill>
                  <a:schemeClr val="tx2"/>
                </a:solidFill>
              </a:rPr>
              <a:t>with</a:t>
            </a:r>
            <a:r>
              <a:rPr lang="en-US" dirty="0">
                <a:solidFill>
                  <a:schemeClr val="tx2"/>
                </a:solidFill>
              </a:rPr>
              <a:t> replacement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889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 (Traditional Box)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7208450-DC31-D44B-97CD-5C984711D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28193"/>
          <a:stretch/>
        </p:blipFill>
        <p:spPr>
          <a:xfrm>
            <a:off x="5914642" y="2189302"/>
            <a:ext cx="3000759" cy="245889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116D6E74-70AE-4D41-BECE-5D02E3FF4849}"/>
              </a:ext>
            </a:extLst>
          </p:cNvPr>
          <p:cNvSpPr txBox="1"/>
          <p:nvPr/>
        </p:nvSpPr>
        <p:spPr>
          <a:xfrm>
            <a:off x="638559" y="1795308"/>
            <a:ext cx="1285738" cy="669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$6</a:t>
            </a:r>
            <a:r>
              <a:rPr lang="en-US" dirty="0"/>
              <a:t>, $2, $7</a:t>
            </a:r>
          </a:p>
          <a:p>
            <a:r>
              <a:rPr lang="en-US" dirty="0"/>
              <a:t>$1, $9, $2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ACBBDA5-C86E-B343-88F6-AAC9BC4207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90800"/>
            <a:ext cx="762000" cy="244230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B423FA9B-74CE-D047-ADE4-589F925F5FC7}"/>
              </a:ext>
            </a:extLst>
          </p:cNvPr>
          <p:cNvSpPr txBox="1"/>
          <p:nvPr/>
        </p:nvSpPr>
        <p:spPr>
          <a:xfrm>
            <a:off x="3201321" y="473606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$2</a:t>
            </a:r>
            <a:r>
              <a:rPr lang="en-US" dirty="0">
                <a:solidFill>
                  <a:schemeClr val="tx2"/>
                </a:solidFill>
              </a:rPr>
              <a:t>.99</a:t>
            </a:r>
          </a:p>
        </p:txBody>
      </p:sp>
      <p:pic>
        <p:nvPicPr>
          <p:cNvPr id="60" name="Picture 2" descr="humb image">
            <a:extLst>
              <a:ext uri="{FF2B5EF4-FFF2-40B4-BE49-F238E27FC236}">
                <a16:creationId xmlns:a16="http://schemas.microsoft.com/office/drawing/2014/main" id="{5AFAE182-39E4-CF43-A7D3-F4EDCDABE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198" b="9501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38" t="4228" r="28022" b="4781"/>
          <a:stretch/>
        </p:blipFill>
        <p:spPr bwMode="auto">
          <a:xfrm>
            <a:off x="2971800" y="3273550"/>
            <a:ext cx="1221250" cy="138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B097BA9-8A6B-C54F-ADED-E34AF2ACDC35}"/>
              </a:ext>
            </a:extLst>
          </p:cNvPr>
          <p:cNvSpPr txBox="1"/>
          <p:nvPr/>
        </p:nvSpPr>
        <p:spPr>
          <a:xfrm>
            <a:off x="3201320" y="39661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62" name="文本框 4">
            <a:extLst>
              <a:ext uri="{FF2B5EF4-FFF2-40B4-BE49-F238E27FC236}">
                <a16:creationId xmlns:a16="http://schemas.microsoft.com/office/drawing/2014/main" id="{D5ABC8B6-AA94-4E4F-8075-3B65F81C72A3}"/>
              </a:ext>
            </a:extLst>
          </p:cNvPr>
          <p:cNvSpPr txBox="1"/>
          <p:nvPr/>
        </p:nvSpPr>
        <p:spPr>
          <a:xfrm>
            <a:off x="1676400" y="2642018"/>
            <a:ext cx="367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($6+$2+$7+$1+$9+$2)/6=$4.5</a:t>
            </a:r>
            <a:r>
              <a:rPr lang="en-US" altLang="zh-CN" dirty="0">
                <a:solidFill>
                  <a:srgbClr val="00B050"/>
                </a:solidFill>
              </a:rPr>
              <a:t>&gt;</a:t>
            </a:r>
            <a:r>
              <a:rPr lang="en-US" altLang="zh-CN" dirty="0"/>
              <a:t>$2.99</a:t>
            </a:r>
            <a:endParaRPr lang="en-US" dirty="0"/>
          </a:p>
        </p:txBody>
      </p:sp>
      <p:graphicFrame>
        <p:nvGraphicFramePr>
          <p:cNvPr id="63" name="表格 5">
            <a:extLst>
              <a:ext uri="{FF2B5EF4-FFF2-40B4-BE49-F238E27FC236}">
                <a16:creationId xmlns:a16="http://schemas.microsoft.com/office/drawing/2014/main" id="{198DCDE8-6186-2541-901B-F1F99D1561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898315"/>
              </p:ext>
            </p:extLst>
          </p:nvPr>
        </p:nvGraphicFramePr>
        <p:xfrm>
          <a:off x="4572000" y="5105400"/>
          <a:ext cx="434340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784736084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22110088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Revenue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Cumulative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Surplus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629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53552"/>
                  </a:ext>
                </a:extLst>
              </a:tr>
            </a:tbl>
          </a:graphicData>
        </a:graphic>
      </p:graphicFrame>
      <p:sp>
        <p:nvSpPr>
          <p:cNvPr id="92" name="灯片编号占位符 7">
            <a:extLst>
              <a:ext uri="{FF2B5EF4-FFF2-40B4-BE49-F238E27FC236}">
                <a16:creationId xmlns:a16="http://schemas.microsoft.com/office/drawing/2014/main" id="{2864E2E6-B884-9E47-B705-26935F6F4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5EA7203-FC18-4B40-B89D-FBFA712B8CBA}" type="slidenum">
              <a:rPr lang="en-US" smtClean="0"/>
              <a:t>9</a:t>
            </a:fld>
            <a:endParaRPr lang="en-US"/>
          </a:p>
        </p:txBody>
      </p:sp>
      <p:sp>
        <p:nvSpPr>
          <p:cNvPr id="94" name="Footer Placeholder 2">
            <a:extLst>
              <a:ext uri="{FF2B5EF4-FFF2-40B4-BE49-F238E27FC236}">
                <a16:creationId xmlns:a16="http://schemas.microsoft.com/office/drawing/2014/main" id="{B441FA47-B1FB-0542-BD5E-BEC01C846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Loot Box Pricing and Design     POMS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7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theme/theme1.xml><?xml version="1.0" encoding="utf-8"?>
<a:theme xmlns:a="http://schemas.openxmlformats.org/drawingml/2006/main" name="Office Theme">
  <a:themeElements>
    <a:clrScheme name="Irene-Default">
      <a:dk1>
        <a:srgbClr val="002D80"/>
      </a:dk1>
      <a:lt1>
        <a:sysClr val="window" lastClr="FFFFFF"/>
      </a:lt1>
      <a:dk2>
        <a:srgbClr val="000000"/>
      </a:dk2>
      <a:lt2>
        <a:srgbClr val="E7E6E6"/>
      </a:lt2>
      <a:accent1>
        <a:srgbClr val="0038A8"/>
      </a:accent1>
      <a:accent2>
        <a:srgbClr val="7490B0"/>
      </a:accent2>
      <a:accent3>
        <a:srgbClr val="9D9D9D"/>
      </a:accent3>
      <a:accent4>
        <a:srgbClr val="75AADB"/>
      </a:accent4>
      <a:accent5>
        <a:srgbClr val="DAEEFB"/>
      </a:accent5>
      <a:accent6>
        <a:srgbClr val="FF9933"/>
      </a:accent6>
      <a:hlink>
        <a:srgbClr val="0563C1"/>
      </a:hlink>
      <a:folHlink>
        <a:srgbClr val="954F72"/>
      </a:folHlink>
    </a:clrScheme>
    <a:fontScheme name="Irene-default">
      <a:majorFont>
        <a:latin typeface="Bodoni MT"/>
        <a:ea typeface=""/>
        <a:cs typeface=""/>
      </a:majorFont>
      <a:minorFont>
        <a:latin typeface="Palatino Linotyp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22325</TotalTime>
  <Words>1788</Words>
  <Application>Microsoft Macintosh PowerPoint</Application>
  <PresentationFormat>On-screen Show (4:3)</PresentationFormat>
  <Paragraphs>249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Bodoni MT</vt:lpstr>
      <vt:lpstr>Calibri</vt:lpstr>
      <vt:lpstr>Cambria Math</vt:lpstr>
      <vt:lpstr>Palatino Linotype</vt:lpstr>
      <vt:lpstr>Office Theme</vt:lpstr>
      <vt:lpstr>Loot Box Pricing and Design</vt:lpstr>
      <vt:lpstr>The Video Game Industry</vt:lpstr>
      <vt:lpstr>Loot Boxes in Practice</vt:lpstr>
      <vt:lpstr>Loot Boxes in Practice</vt:lpstr>
      <vt:lpstr>Loot Boxes in Practice</vt:lpstr>
      <vt:lpstr>PowerPoint Presentation</vt:lpstr>
      <vt:lpstr>Framework</vt:lpstr>
      <vt:lpstr>Unique vs Traditional Boxes</vt:lpstr>
      <vt:lpstr>Example (Traditional Box)</vt:lpstr>
      <vt:lpstr>Example (Traditional Box)</vt:lpstr>
      <vt:lpstr>Example (Traditional Box)</vt:lpstr>
      <vt:lpstr>Example (Traditional Box)</vt:lpstr>
      <vt:lpstr>Example (Traditional Box)</vt:lpstr>
      <vt:lpstr>Example (Traditional Box)</vt:lpstr>
      <vt:lpstr>Example (Traditional Box)</vt:lpstr>
      <vt:lpstr>Q1: Why are loot boxes so popular? </vt:lpstr>
      <vt:lpstr>Q1: Theoretical Results</vt:lpstr>
      <vt:lpstr>Q2: How to design and price boxes?</vt:lpstr>
      <vt:lpstr>Q3: Impact of Loot Boxes on Consumers? </vt:lpstr>
      <vt:lpstr>Key Takeaways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Irene Lo</dc:creator>
  <cp:lastModifiedBy>Hamilton, Michael</cp:lastModifiedBy>
  <cp:revision>507</cp:revision>
  <dcterms:created xsi:type="dcterms:W3CDTF">2018-04-11T17:52:34Z</dcterms:created>
  <dcterms:modified xsi:type="dcterms:W3CDTF">2021-03-22T21:16:41Z</dcterms:modified>
</cp:coreProperties>
</file>